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73" r:id="rId5"/>
    <p:sldId id="320" r:id="rId6"/>
    <p:sldId id="329" r:id="rId7"/>
    <p:sldId id="324" r:id="rId8"/>
    <p:sldId id="330" r:id="rId9"/>
    <p:sldId id="325" r:id="rId10"/>
    <p:sldId id="308" r:id="rId11"/>
    <p:sldId id="309" r:id="rId12"/>
    <p:sldId id="332" r:id="rId13"/>
    <p:sldId id="312" r:id="rId14"/>
    <p:sldId id="316" r:id="rId15"/>
    <p:sldId id="318" r:id="rId16"/>
    <p:sldId id="319" r:id="rId17"/>
    <p:sldId id="313" r:id="rId18"/>
    <p:sldId id="338" r:id="rId19"/>
    <p:sldId id="335" r:id="rId20"/>
    <p:sldId id="333" r:id="rId21"/>
    <p:sldId id="314" r:id="rId22"/>
    <p:sldId id="311" r:id="rId23"/>
    <p:sldId id="303" r:id="rId24"/>
    <p:sldId id="292" r:id="rId25"/>
    <p:sldId id="294" r:id="rId26"/>
    <p:sldId id="315" r:id="rId27"/>
    <p:sldId id="317" r:id="rId28"/>
    <p:sldId id="336" r:id="rId29"/>
    <p:sldId id="339" r:id="rId30"/>
  </p:sldIdLst>
  <p:sldSz cx="12192000" cy="6858000"/>
  <p:notesSz cx="6797675" cy="99266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92D050"/>
    <a:srgbClr val="FFFF00"/>
    <a:srgbClr val="0000FF"/>
    <a:srgbClr val="FF0066"/>
    <a:srgbClr val="FF7C80"/>
    <a:srgbClr val="80808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5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7628E-AAA6-4229-B484-3382441BEAD8}" type="datetimeFigureOut">
              <a:rPr lang="zh-TW" altLang="en-US" smtClean="0"/>
              <a:t>2024/12/17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7630F-8947-4805-B84E-B3A92871B8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598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/>
              <a:t>1</a:t>
            </a:r>
            <a:r>
              <a:rPr lang="zh-TW" altLang="en-US"/>
              <a:t>、平坦度對應：</a:t>
            </a:r>
            <a:endParaRPr lang="en-US" altLang="zh-TW"/>
          </a:p>
          <a:p>
            <a:pPr algn="l"/>
            <a:r>
              <a:rPr lang="en-US" altLang="zh-TW"/>
              <a:t>Pull up</a:t>
            </a:r>
            <a:r>
              <a:rPr lang="zh-TW" altLang="en-US"/>
              <a:t>後，改善平坦度的原理及對應</a:t>
            </a:r>
            <a:endParaRPr lang="en-US" altLang="zh-TW"/>
          </a:p>
          <a:p>
            <a:pPr algn="l"/>
            <a:endParaRPr lang="en-US" altLang="zh-TW"/>
          </a:p>
          <a:p>
            <a:pPr algn="l"/>
            <a:r>
              <a:rPr lang="en-US" altLang="zh-TW"/>
              <a:t>2</a:t>
            </a:r>
            <a:r>
              <a:rPr lang="zh-TW" altLang="en-US"/>
              <a:t>、</a:t>
            </a:r>
            <a:r>
              <a:rPr lang="en-US" altLang="zh-TW"/>
              <a:t>BOS</a:t>
            </a:r>
            <a:r>
              <a:rPr lang="zh-TW" altLang="en-US"/>
              <a:t>欠點</a:t>
            </a:r>
            <a:r>
              <a:rPr lang="ja-JP" altLang="en-US"/>
              <a:t>（嘉安的仮説）</a:t>
            </a:r>
            <a:endParaRPr lang="en-US" altLang="zh-TW"/>
          </a:p>
          <a:p>
            <a:pPr algn="l"/>
            <a:r>
              <a:rPr lang="zh-TW" altLang="en-US"/>
              <a:t>分析</a:t>
            </a:r>
            <a:r>
              <a:rPr lang="en-US" altLang="zh-TW"/>
              <a:t>BOS</a:t>
            </a:r>
            <a:r>
              <a:rPr lang="zh-TW" altLang="en-US"/>
              <a:t>成因，主要有失透物、</a:t>
            </a:r>
            <a:r>
              <a:rPr lang="en-US" altLang="zh-TW"/>
              <a:t>WBF</a:t>
            </a:r>
            <a:r>
              <a:rPr lang="zh-TW" altLang="en-US"/>
              <a:t>影響</a:t>
            </a:r>
            <a:endParaRPr lang="en-US" altLang="zh-TW"/>
          </a:p>
          <a:p>
            <a:pPr algn="l"/>
            <a:endParaRPr lang="en-US" altLang="zh-TW"/>
          </a:p>
          <a:p>
            <a:pPr algn="l"/>
            <a:r>
              <a:rPr lang="en-US" altLang="zh-TW"/>
              <a:t>3</a:t>
            </a:r>
            <a:r>
              <a:rPr lang="zh-TW" altLang="en-US"/>
              <a:t>、</a:t>
            </a:r>
            <a:r>
              <a:rPr lang="en-US" altLang="zh-TW"/>
              <a:t>Sr-Si</a:t>
            </a:r>
            <a:r>
              <a:rPr lang="zh-TW" altLang="en-US"/>
              <a:t>失透物</a:t>
            </a:r>
            <a:endParaRPr lang="en-US" altLang="zh-TW"/>
          </a:p>
          <a:p>
            <a:pPr algn="l"/>
            <a:r>
              <a:rPr lang="en-US" altLang="zh-TW"/>
              <a:t>WIZUS</a:t>
            </a:r>
            <a:r>
              <a:rPr lang="zh-TW" altLang="en-US"/>
              <a:t>生產後，薄板生產時大量流出，透過</a:t>
            </a:r>
            <a:r>
              <a:rPr lang="en-US" altLang="zh-TW"/>
              <a:t>I/F</a:t>
            </a:r>
            <a:r>
              <a:rPr lang="zh-TW" altLang="en-US"/>
              <a:t>昇溫加速流出來下降</a:t>
            </a:r>
            <a:endParaRPr lang="en-US" altLang="zh-TW"/>
          </a:p>
          <a:p>
            <a:pPr algn="l"/>
            <a:endParaRPr lang="en-US" altLang="zh-TW"/>
          </a:p>
          <a:p>
            <a:pPr algn="l"/>
            <a:r>
              <a:rPr lang="en-US" altLang="zh-TW"/>
              <a:t>4</a:t>
            </a:r>
            <a:r>
              <a:rPr lang="zh-TW" altLang="en-US"/>
              <a:t>、總結及今後操作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7630F-8947-4805-B84E-B3A92871B85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6830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>
                <a:effectLst/>
                <a:latin typeface="Roboto" panose="02000000000000000000" pitchFamily="2" charset="0"/>
              </a:rPr>
              <a:t>對應方針</a:t>
            </a:r>
            <a:r>
              <a:rPr lang="en-US" altLang="zh-TW" b="0" i="0">
                <a:effectLst/>
                <a:latin typeface="Roboto" panose="02000000000000000000" pitchFamily="2" charset="0"/>
              </a:rPr>
              <a:t>-1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：通過</a:t>
            </a:r>
            <a:r>
              <a:rPr lang="en-US" altLang="zh-TW" b="0" i="0">
                <a:effectLst/>
                <a:latin typeface="Roboto" panose="02000000000000000000" pitchFamily="2" charset="0"/>
              </a:rPr>
              <a:t>WIDE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→</a:t>
            </a:r>
            <a:r>
              <a:rPr lang="en-US" altLang="zh-TW" b="0" i="0">
                <a:effectLst/>
                <a:latin typeface="Roboto" panose="02000000000000000000" pitchFamily="2" charset="0"/>
              </a:rPr>
              <a:t>NARROW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緩和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温度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勾配讓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平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坦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度的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安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定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；通過出力勾配的緩和來實現溫度勾配的緩和</a:t>
            </a:r>
            <a:endParaRPr kumimoji="1" lang="en-US" altLang="zh-TW" sz="1200" b="0" i="0"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/>
              <a:t>對應方針</a:t>
            </a:r>
            <a:r>
              <a:rPr lang="en-US" altLang="zh-TW" sz="1200"/>
              <a:t>-2</a:t>
            </a:r>
            <a:r>
              <a:rPr lang="zh-TW" altLang="en-US" sz="1200"/>
              <a:t>：</a:t>
            </a:r>
            <a:r>
              <a:rPr lang="zh-CN" altLang="en-US" sz="1200" b="0" i="0">
                <a:effectLst/>
                <a:latin typeface="Roboto" panose="02000000000000000000" pitchFamily="2" charset="0"/>
              </a:rPr>
              <a:t>确保成型的稳</a:t>
            </a:r>
            <a:r>
              <a:rPr lang="zh-TW" altLang="en-US" sz="1200" b="0" i="0">
                <a:effectLst/>
                <a:latin typeface="Roboto" panose="02000000000000000000" pitchFamily="2" charset="0"/>
              </a:rPr>
              <a:t>定，</a:t>
            </a:r>
            <a:r>
              <a:rPr lang="zh-CN" altLang="en-US" sz="1200" b="0" i="0">
                <a:effectLst/>
                <a:latin typeface="Roboto" panose="02000000000000000000" pitchFamily="2" charset="0"/>
              </a:rPr>
              <a:t>将</a:t>
            </a:r>
            <a:r>
              <a:rPr lang="en-US" altLang="zh-CN" sz="1200" b="0" i="0">
                <a:effectLst/>
                <a:latin typeface="Roboto" panose="02000000000000000000" pitchFamily="2" charset="0"/>
              </a:rPr>
              <a:t>2Bay</a:t>
            </a:r>
            <a:r>
              <a:rPr lang="zh-CN" altLang="en-US" sz="1200" b="0" i="0">
                <a:effectLst/>
                <a:latin typeface="Roboto" panose="02000000000000000000" pitchFamily="2" charset="0"/>
              </a:rPr>
              <a:t>的温度保持不变，</a:t>
            </a:r>
            <a:r>
              <a:rPr lang="en-US" altLang="zh-CN" sz="1200" b="0" i="0">
                <a:effectLst/>
                <a:latin typeface="Roboto" panose="02000000000000000000" pitchFamily="2" charset="0"/>
              </a:rPr>
              <a:t>4Bay</a:t>
            </a:r>
            <a:r>
              <a:rPr lang="zh-CN" altLang="en-US" sz="1200" b="0" i="0">
                <a:effectLst/>
                <a:latin typeface="Roboto" panose="02000000000000000000" pitchFamily="2" charset="0"/>
              </a:rPr>
              <a:t>开始逐渐降低温度。</a:t>
            </a:r>
            <a:br>
              <a:rPr lang="zh-CN" altLang="en-US" sz="1200"/>
            </a:br>
            <a:r>
              <a:rPr lang="en-US" altLang="zh-CN" sz="1200" b="0" i="0">
                <a:effectLst/>
                <a:latin typeface="Roboto" panose="02000000000000000000" pitchFamily="2" charset="0"/>
              </a:rPr>
              <a:t>※</a:t>
            </a:r>
            <a:r>
              <a:rPr lang="en-US" altLang="zh-TW" sz="1200" b="0" i="0">
                <a:effectLst/>
                <a:latin typeface="Roboto" panose="02000000000000000000" pitchFamily="2" charset="0"/>
              </a:rPr>
              <a:t>WIDE</a:t>
            </a:r>
            <a:r>
              <a:rPr lang="zh-TW" altLang="en-US" sz="1200" b="0" i="0">
                <a:effectLst/>
                <a:latin typeface="Roboto" panose="02000000000000000000" pitchFamily="2" charset="0"/>
              </a:rPr>
              <a:t>區總出力</a:t>
            </a:r>
            <a:r>
              <a:rPr lang="zh-CN" altLang="en-US" sz="1200" b="0" i="0">
                <a:effectLst/>
                <a:latin typeface="Roboto" panose="02000000000000000000" pitchFamily="2" charset="0"/>
              </a:rPr>
              <a:t>不</a:t>
            </a:r>
            <a:r>
              <a:rPr lang="zh-TW" altLang="en-US" sz="1200" b="0" i="0">
                <a:effectLst/>
                <a:latin typeface="Roboto" panose="02000000000000000000" pitchFamily="2" charset="0"/>
              </a:rPr>
              <a:t>變，透過幅向</a:t>
            </a:r>
            <a:r>
              <a:rPr lang="en-US" altLang="zh-TW" sz="1200" b="0" i="0">
                <a:effectLst/>
                <a:latin typeface="Roboto" panose="02000000000000000000" pitchFamily="2" charset="0"/>
              </a:rPr>
              <a:t>HEATER</a:t>
            </a:r>
            <a:r>
              <a:rPr lang="zh-TW" altLang="en-US" sz="1200" b="0" i="0">
                <a:effectLst/>
                <a:latin typeface="Roboto" panose="02000000000000000000" pitchFamily="2" charset="0"/>
              </a:rPr>
              <a:t>振替操作</a:t>
            </a:r>
            <a:r>
              <a:rPr lang="zh-CN" altLang="en-US" sz="1200" b="0" i="0">
                <a:effectLst/>
                <a:latin typeface="Roboto" panose="02000000000000000000" pitchFamily="2" charset="0"/>
              </a:rPr>
              <a:t>，可以实现降低温度。</a:t>
            </a:r>
            <a:endParaRPr lang="zh-TW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/>
              <a:t>平坦度操作後，讓</a:t>
            </a:r>
            <a:r>
              <a:rPr lang="en-US" altLang="zh-TW" sz="1200"/>
              <a:t>PULL</a:t>
            </a:r>
            <a:r>
              <a:rPr lang="zh-TW" altLang="en-US" sz="1200"/>
              <a:t>可以上昇來改善</a:t>
            </a:r>
            <a:r>
              <a:rPr lang="en-US" altLang="zh-TW" sz="1200"/>
              <a:t>BOS</a:t>
            </a:r>
            <a:r>
              <a:rPr lang="zh-TW" altLang="en-US" sz="1200"/>
              <a:t>欠點</a:t>
            </a:r>
            <a:endParaRPr lang="en-US" altLang="zh-TW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7630F-8947-4805-B84E-B3A92871B85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308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3</a:t>
            </a:r>
            <a:r>
              <a:rPr lang="en-US" altLang="zh-TW" sz="1200" baseline="30000">
                <a:latin typeface="Meiryo UI" panose="020B0604030504040204" pitchFamily="34" charset="-128"/>
                <a:ea typeface="Meiryo UI" panose="020B0604030504040204" pitchFamily="34" charset="-128"/>
              </a:rPr>
              <a:t>rd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 薄板透過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Pull up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後，將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削減，在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WBT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處昇溫後，失透物有持續下降趨勢，</a:t>
            </a:r>
            <a:r>
              <a:rPr lang="en-US" altLang="zh-TW" sz="1200">
                <a:solidFill>
                  <a:srgbClr val="FF0000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zh-TW" altLang="en-US" sz="1200">
                <a:solidFill>
                  <a:srgbClr val="FF0000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與失透物有相關性變化；</a:t>
            </a:r>
            <a:endParaRPr lang="en-US" altLang="zh-TW" sz="1200">
              <a:solidFill>
                <a:srgbClr val="FF0000"/>
              </a:solidFill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後期測試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WBT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功率下降測試導致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L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側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惡化；當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WBF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減弱後，是否讓</a:t>
            </a:r>
            <a:r>
              <a:rPr lang="zh-TW" altLang="en-US" sz="120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素地面上昇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接觸到側邊結晶物或是其它煉瓦而造成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BOS??</a:t>
            </a:r>
          </a:p>
          <a:p>
            <a:pPr algn="just"/>
            <a:r>
              <a:rPr lang="ja-JP" altLang="en-US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◎ </a:t>
            </a:r>
            <a:r>
              <a:rPr lang="en-US" altLang="zh-TW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WBTH</a:t>
            </a:r>
            <a:r>
              <a:rPr lang="zh-TW" altLang="en-US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功率下降導致</a:t>
            </a:r>
            <a:r>
              <a:rPr lang="en-US" altLang="zh-TW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WBF</a:t>
            </a:r>
            <a:r>
              <a:rPr lang="zh-TW" altLang="en-US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減弱，造成素地面上昇，</a:t>
            </a:r>
            <a:r>
              <a:rPr lang="en-US" altLang="zh-TW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zh-TW" altLang="en-US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惡化；</a:t>
            </a:r>
            <a:endParaRPr lang="en-US" altLang="zh-TW" sz="120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r>
              <a:rPr lang="ja-JP" altLang="en-US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◎</a:t>
            </a:r>
            <a:r>
              <a:rPr lang="en-US" altLang="ja-JP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zh-TW" altLang="en-US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當</a:t>
            </a:r>
            <a:r>
              <a:rPr lang="en-US" altLang="zh-TW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zh-TW" altLang="en-US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與失透物大量共存時，二者欠點反向變化；</a:t>
            </a:r>
            <a:endParaRPr lang="en-US" altLang="zh-TW" sz="120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r>
              <a:rPr lang="ja-JP" altLang="en-US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◎</a:t>
            </a:r>
            <a:r>
              <a:rPr lang="en-US" altLang="ja-JP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zh-TW" altLang="en-US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當</a:t>
            </a:r>
            <a:r>
              <a:rPr lang="en-US" altLang="zh-TW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zh-TW" altLang="en-US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與失透物下降後，僅剩失透物持續流出減少；</a:t>
            </a:r>
            <a:endParaRPr lang="en-US" altLang="zh-TW" sz="120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 algn="just">
              <a:buFont typeface="Wingdings" panose="05000000000000000000" pitchFamily="2" charset="2"/>
              <a:buNone/>
            </a:pPr>
            <a:endParaRPr lang="en-US" altLang="zh-TW" sz="12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7630F-8947-4805-B84E-B3A92871B85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758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4</a:t>
            </a:r>
            <a:r>
              <a:rPr lang="en-US" altLang="zh-TW" sz="1200" baseline="30000">
                <a:latin typeface="Meiryo UI" panose="020B0604030504040204" pitchFamily="34" charset="-128"/>
                <a:ea typeface="Meiryo UI" panose="020B0604030504040204" pitchFamily="34" charset="-128"/>
              </a:rPr>
              <a:t>th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薄板延續進行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Pull up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，削減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及失透物流出；</a:t>
            </a:r>
            <a:endParaRPr lang="en-US" altLang="zh-TW" sz="12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4</a:t>
            </a:r>
            <a:r>
              <a:rPr lang="en-US" altLang="zh-TW" sz="1200" baseline="30000">
                <a:latin typeface="Meiryo UI" panose="020B0604030504040204" pitchFamily="34" charset="-128"/>
                <a:ea typeface="Meiryo UI" panose="020B0604030504040204" pitchFamily="34" charset="-128"/>
              </a:rPr>
              <a:t>th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後期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C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部位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較多與失透物較無相關，在解體後確認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WBTH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上附著結晶物，疑似</a:t>
            </a:r>
            <a:r>
              <a:rPr lang="zh-TW" altLang="en-US" sz="1200">
                <a:solidFill>
                  <a:srgbClr val="FF0000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低融點玻璃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zh-TW" sz="12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en-US" altLang="zh-TW" sz="1200" baseline="30000">
                <a:latin typeface="Meiryo UI" panose="020B0604030504040204" pitchFamily="34" charset="-128"/>
                <a:ea typeface="Meiryo UI" panose="020B0604030504040204" pitchFamily="34" charset="-128"/>
              </a:rPr>
              <a:t>th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薄板提高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WBTH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功率削減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，後期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出現於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C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部位，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WBTH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斷裂更換後仍出現，可能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WBT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處仍有失透物存在；</a:t>
            </a:r>
            <a:endParaRPr lang="en-US" altLang="zh-TW" sz="12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在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0.15t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生產條件，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WBF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增加後仍有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出現，可能還有其它成因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!!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ja-JP" altLang="en-US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◎</a:t>
            </a:r>
            <a:r>
              <a:rPr lang="en-US" altLang="zh-TW" sz="1200">
                <a:highlight>
                  <a:srgbClr val="FFFF00"/>
                </a:highlight>
              </a:rPr>
              <a:t> 0.15t </a:t>
            </a:r>
            <a:r>
              <a:rPr lang="zh-TW" altLang="en-US" sz="1200">
                <a:highlight>
                  <a:srgbClr val="FFFF00"/>
                </a:highlight>
              </a:rPr>
              <a:t>的</a:t>
            </a:r>
            <a:r>
              <a:rPr lang="en-US" altLang="zh-TW" sz="1200">
                <a:highlight>
                  <a:srgbClr val="FFFF00"/>
                </a:highlight>
              </a:rPr>
              <a:t>BOS</a:t>
            </a:r>
            <a:r>
              <a:rPr lang="zh-TW" altLang="en-US" sz="1200">
                <a:highlight>
                  <a:srgbClr val="FFFF00"/>
                </a:highlight>
              </a:rPr>
              <a:t>可能受到失透物或是其它成因影響</a:t>
            </a:r>
            <a:endParaRPr lang="en-US" altLang="zh-TW" sz="1200">
              <a:highlight>
                <a:srgbClr val="FFFF00"/>
              </a:highlight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altLang="zh-TW" sz="12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7630F-8947-4805-B84E-B3A92871B85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0126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WBT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處寫真比對，以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3rd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薄板後，較無結晶物；</a:t>
            </a:r>
            <a:r>
              <a:rPr lang="en-US" altLang="zh-TW" sz="1200" err="1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欠點比較安定；</a:t>
            </a:r>
            <a:endParaRPr lang="en-US" altLang="zh-TW" sz="12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薄板生產後，都可發現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WBT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處素地面較高，且高於限制煉瓦；</a:t>
            </a:r>
            <a:endParaRPr lang="en-US" altLang="zh-TW" sz="12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Pull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下降後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, WBF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減弱，素地面開始上昇，可能與其它</a:t>
            </a:r>
            <a:r>
              <a:rPr lang="zh-TW" altLang="en-US" sz="1200">
                <a:solidFill>
                  <a:srgbClr val="FF0000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結晶物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溫度差造成</a:t>
            </a:r>
            <a:r>
              <a:rPr lang="en-US" altLang="zh-TW" sz="1200" err="1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zh-TW" sz="12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TW" altLang="en-US" sz="1200">
                <a:solidFill>
                  <a:srgbClr val="FF0000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失透物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生成堆積後造成的</a:t>
            </a:r>
            <a:r>
              <a:rPr lang="en-US" altLang="zh-TW" sz="1200" err="1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zh-TW" sz="12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r>
              <a:rPr lang="ja-JP" altLang="en-US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◎ </a:t>
            </a:r>
            <a:r>
              <a:rPr lang="en-US" altLang="zh-TW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WBT</a:t>
            </a:r>
            <a:r>
              <a:rPr lang="zh-TW" altLang="en-US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處無結晶物時，</a:t>
            </a:r>
            <a:r>
              <a:rPr lang="en-US" altLang="zh-TW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zh-TW" altLang="en-US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欠點有比較安定；</a:t>
            </a:r>
            <a:endParaRPr lang="en-US" altLang="zh-TW" sz="120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r>
              <a:rPr lang="ja-JP" altLang="en-US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◎ </a:t>
            </a:r>
            <a:r>
              <a:rPr lang="zh-TW" altLang="en-US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薄板</a:t>
            </a:r>
            <a:r>
              <a:rPr lang="en-US" altLang="zh-TW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0.2t</a:t>
            </a:r>
            <a:r>
              <a:rPr lang="zh-TW" altLang="en-US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在</a:t>
            </a:r>
            <a:r>
              <a:rPr lang="en-US" altLang="zh-TW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Pull</a:t>
            </a:r>
            <a:r>
              <a:rPr lang="zh-TW" altLang="en-US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上昇後，</a:t>
            </a:r>
            <a:r>
              <a:rPr lang="en-US" altLang="zh-TW" sz="1200" err="1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zh-TW" altLang="en-US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良化；</a:t>
            </a:r>
            <a:r>
              <a:rPr lang="en-US" altLang="zh-TW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endParaRPr lang="en-US" altLang="zh-TW" sz="1200">
              <a:highlight>
                <a:srgbClr val="FFFF00"/>
              </a:highlight>
            </a:endParaRPr>
          </a:p>
          <a:p>
            <a:pPr marL="0" indent="0" algn="just">
              <a:buFont typeface="Wingdings" panose="05000000000000000000" pitchFamily="2" charset="2"/>
              <a:buNone/>
            </a:pPr>
            <a:endParaRPr lang="en-US" altLang="zh-TW" sz="12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7630F-8947-4805-B84E-B3A92871B85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9205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WBT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處寫真比對，以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3rd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薄板後，較無結晶物；</a:t>
            </a:r>
            <a:r>
              <a:rPr lang="en-US" altLang="zh-TW" sz="1200" err="1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欠點比較安定；</a:t>
            </a:r>
            <a:endParaRPr lang="en-US" altLang="zh-TW" sz="12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薄板生產後，都可發現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WBT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處素地面較高，且高於限制煉瓦；</a:t>
            </a:r>
            <a:endParaRPr lang="en-US" altLang="zh-TW" sz="12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Pull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下降後</a:t>
            </a:r>
            <a:r>
              <a:rPr lang="en-US" altLang="zh-TW" sz="1200">
                <a:latin typeface="Meiryo UI" panose="020B0604030504040204" pitchFamily="34" charset="-128"/>
                <a:ea typeface="Meiryo UI" panose="020B0604030504040204" pitchFamily="34" charset="-128"/>
              </a:rPr>
              <a:t>, WBF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減弱，素地面開始上昇，可能與其它</a:t>
            </a:r>
            <a:r>
              <a:rPr lang="zh-TW" altLang="en-US" sz="1200">
                <a:solidFill>
                  <a:srgbClr val="FF0000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結晶物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溫度差造成</a:t>
            </a:r>
            <a:r>
              <a:rPr lang="en-US" altLang="zh-TW" sz="1200" err="1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zh-TW" sz="12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TW" altLang="en-US" sz="1200">
                <a:solidFill>
                  <a:srgbClr val="FF0000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失透物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生成堆積後造成的</a:t>
            </a:r>
            <a:r>
              <a:rPr lang="en-US" altLang="zh-TW" sz="1200" err="1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zh-TW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zh-TW" sz="12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r>
              <a:rPr lang="ja-JP" altLang="en-US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◎ </a:t>
            </a:r>
            <a:r>
              <a:rPr lang="en-US" altLang="zh-TW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WBT</a:t>
            </a:r>
            <a:r>
              <a:rPr lang="zh-TW" altLang="en-US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處無結晶物時，</a:t>
            </a:r>
            <a:r>
              <a:rPr lang="en-US" altLang="zh-TW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zh-TW" altLang="en-US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欠點有比較安定；</a:t>
            </a:r>
            <a:endParaRPr lang="en-US" altLang="zh-TW" sz="120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r>
              <a:rPr lang="ja-JP" altLang="en-US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◎ </a:t>
            </a:r>
            <a:r>
              <a:rPr lang="zh-TW" altLang="en-US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薄板</a:t>
            </a:r>
            <a:r>
              <a:rPr lang="en-US" altLang="zh-TW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0.2t</a:t>
            </a:r>
            <a:r>
              <a:rPr lang="zh-TW" altLang="en-US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在</a:t>
            </a:r>
            <a:r>
              <a:rPr lang="en-US" altLang="zh-TW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Pull</a:t>
            </a:r>
            <a:r>
              <a:rPr lang="zh-TW" altLang="en-US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上昇後，</a:t>
            </a:r>
            <a:r>
              <a:rPr lang="en-US" altLang="zh-TW" sz="1200" err="1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zh-TW" altLang="en-US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良化；</a:t>
            </a:r>
            <a:r>
              <a:rPr lang="en-US" altLang="zh-TW" sz="12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endParaRPr lang="en-US" altLang="zh-TW" sz="1200">
              <a:highlight>
                <a:srgbClr val="FFFF00"/>
              </a:highlight>
            </a:endParaRPr>
          </a:p>
          <a:p>
            <a:pPr marL="0" indent="0" algn="just">
              <a:buFont typeface="Wingdings" panose="05000000000000000000" pitchFamily="2" charset="2"/>
              <a:buNone/>
            </a:pPr>
            <a:endParaRPr lang="en-US" altLang="zh-TW" sz="12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7630F-8947-4805-B84E-B3A92871B85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002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/>
              <a:t>EF</a:t>
            </a:r>
            <a:r>
              <a:rPr lang="zh-TW" altLang="en-US" sz="1200"/>
              <a:t>窯自</a:t>
            </a:r>
            <a:r>
              <a:rPr lang="en-US" altLang="zh-TW" sz="1200"/>
              <a:t>AN-</a:t>
            </a:r>
            <a:r>
              <a:rPr lang="en-US" altLang="zh-TW" sz="1200" err="1"/>
              <a:t>wizus</a:t>
            </a:r>
            <a:r>
              <a:rPr lang="zh-TW" altLang="en-US" sz="1200"/>
              <a:t>切替</a:t>
            </a:r>
            <a:r>
              <a:rPr lang="en-US" altLang="zh-TW" sz="1200"/>
              <a:t>AN-100</a:t>
            </a:r>
            <a:r>
              <a:rPr lang="zh-TW" altLang="en-US" sz="1200"/>
              <a:t>後，有大量</a:t>
            </a:r>
            <a:r>
              <a:rPr lang="en-US" altLang="zh-TW" sz="1200"/>
              <a:t>Sr</a:t>
            </a:r>
            <a:r>
              <a:rPr lang="zh-TW" altLang="en-US" sz="1200"/>
              <a:t>失透物生成於</a:t>
            </a:r>
            <a:r>
              <a:rPr lang="en-US" altLang="zh-TW" sz="1200"/>
              <a:t>WBT</a:t>
            </a:r>
            <a:r>
              <a:rPr lang="zh-TW" altLang="en-US" sz="1200"/>
              <a:t>處；隨著時間推移，</a:t>
            </a:r>
            <a:r>
              <a:rPr lang="en-US" altLang="zh-TW" sz="1200"/>
              <a:t>Sr-Si</a:t>
            </a:r>
            <a:r>
              <a:rPr lang="zh-TW" altLang="en-US" sz="1200"/>
              <a:t>失透持續流出並密度下降；</a:t>
            </a:r>
            <a:endParaRPr lang="en-US" altLang="zh-TW" sz="1200"/>
          </a:p>
          <a:p>
            <a:pPr marL="800100" lvl="1" indent="-342900" algn="l">
              <a:buFont typeface="Wingdings" panose="05000000000000000000" pitchFamily="2" charset="2"/>
              <a:buChar char="l"/>
            </a:pPr>
            <a:r>
              <a:rPr lang="en-US" altLang="zh-TW" sz="1200"/>
              <a:t>Spout</a:t>
            </a:r>
            <a:r>
              <a:rPr lang="zh-TW" altLang="en-US" sz="1200"/>
              <a:t>昇溫後，讓失透物可加快流出；</a:t>
            </a:r>
            <a:endParaRPr lang="en-US" altLang="zh-TW" sz="1200"/>
          </a:p>
          <a:p>
            <a:pPr marL="800100" lvl="1" indent="-342900" algn="l">
              <a:buFont typeface="Wingdings" panose="05000000000000000000" pitchFamily="2" charset="2"/>
              <a:buChar char="l"/>
            </a:pPr>
            <a:r>
              <a:rPr lang="en-US" altLang="zh-TW" sz="1200"/>
              <a:t>WIZUS</a:t>
            </a:r>
            <a:r>
              <a:rPr lang="zh-TW" altLang="en-US" sz="1200"/>
              <a:t>生產後，在薄板</a:t>
            </a:r>
            <a:r>
              <a:rPr lang="en-US" altLang="zh-TW" sz="1200"/>
              <a:t>0.2t</a:t>
            </a:r>
            <a:r>
              <a:rPr lang="zh-TW" altLang="en-US" sz="1200"/>
              <a:t>以下，其</a:t>
            </a:r>
            <a:r>
              <a:rPr lang="en-US" altLang="zh-TW" sz="1200"/>
              <a:t>Pull</a:t>
            </a:r>
            <a:r>
              <a:rPr lang="zh-TW" altLang="en-US" sz="1200"/>
              <a:t>下降帶來的</a:t>
            </a:r>
            <a:r>
              <a:rPr lang="en-US" altLang="zh-TW" sz="1200"/>
              <a:t>WBF</a:t>
            </a:r>
            <a:r>
              <a:rPr lang="zh-TW" altLang="en-US" sz="1200"/>
              <a:t>削弱後，</a:t>
            </a:r>
            <a:r>
              <a:rPr lang="en-US" altLang="zh-TW" sz="1200"/>
              <a:t>Sr</a:t>
            </a:r>
            <a:r>
              <a:rPr lang="zh-TW" altLang="en-US" sz="1200"/>
              <a:t>失透物才有充足時間與素地融合，才會有大量失透物流出，並存在於素地</a:t>
            </a:r>
            <a:r>
              <a:rPr lang="en-US" altLang="zh-TW" sz="1200"/>
              <a:t>B</a:t>
            </a:r>
            <a:r>
              <a:rPr lang="zh-TW" altLang="en-US" sz="1200"/>
              <a:t>面；</a:t>
            </a:r>
            <a:endParaRPr kumimoji="0" lang="en-US" altLang="zh-TW" sz="1200">
              <a:solidFill>
                <a:schemeClr val="tx1"/>
              </a:solidFill>
            </a:endParaRPr>
          </a:p>
          <a:p>
            <a:pPr marL="457200" lvl="1" indent="0" algn="l">
              <a:buFont typeface="Wingdings" panose="05000000000000000000" pitchFamily="2" charset="2"/>
              <a:buNone/>
            </a:pPr>
            <a:r>
              <a:rPr kumimoji="1" lang="ja-JP" altLang="en-US">
                <a:solidFill>
                  <a:srgbClr val="FF0000"/>
                </a:solidFill>
              </a:rPr>
              <a:t>・失透異物は時間経過により減少</a:t>
            </a:r>
            <a:endParaRPr kumimoji="1" lang="en-US" altLang="ja-JP">
              <a:solidFill>
                <a:srgbClr val="FF0000"/>
              </a:solidFill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>
                <a:solidFill>
                  <a:srgbClr val="FF0000"/>
                </a:solidFill>
              </a:rPr>
              <a:t>→薄板ー薄板間の期間で</a:t>
            </a:r>
            <a:r>
              <a:rPr kumimoji="1" lang="en-US" altLang="ja-JP">
                <a:solidFill>
                  <a:srgbClr val="FF0000"/>
                </a:solidFill>
              </a:rPr>
              <a:t>WBTH</a:t>
            </a:r>
            <a:r>
              <a:rPr kumimoji="1" lang="ja-JP" altLang="en-US">
                <a:solidFill>
                  <a:srgbClr val="FF0000"/>
                </a:solidFill>
              </a:rPr>
              <a:t>上昇による失透異物払い出し促進対応の効果有り（</a:t>
            </a:r>
            <a:r>
              <a:rPr kumimoji="1" lang="en-US" altLang="ja-JP">
                <a:solidFill>
                  <a:srgbClr val="FF0000"/>
                </a:solidFill>
              </a:rPr>
              <a:t>5</a:t>
            </a:r>
            <a:r>
              <a:rPr kumimoji="1" lang="en-US" altLang="ja-JP" baseline="30000">
                <a:solidFill>
                  <a:srgbClr val="FF0000"/>
                </a:solidFill>
              </a:rPr>
              <a:t>th</a:t>
            </a:r>
            <a:r>
              <a:rPr kumimoji="1" lang="ja-JP" altLang="en-US">
                <a:solidFill>
                  <a:srgbClr val="FF0000"/>
                </a:solidFill>
              </a:rPr>
              <a:t>は発生無し）</a:t>
            </a:r>
          </a:p>
          <a:p>
            <a:pPr marL="457200" lvl="1" indent="0" algn="l">
              <a:buFont typeface="Wingdings" panose="05000000000000000000" pitchFamily="2" charset="2"/>
              <a:buNone/>
            </a:pPr>
            <a:endParaRPr kumimoji="1" lang="ja-JP" altLang="en-US">
              <a:solidFill>
                <a:srgbClr val="FF0000"/>
              </a:solidFill>
            </a:endParaRPr>
          </a:p>
          <a:p>
            <a:pPr marL="800100" lvl="1" indent="-342900" algn="l">
              <a:buFont typeface="Wingdings" panose="05000000000000000000" pitchFamily="2" charset="2"/>
              <a:buChar char="l"/>
            </a:pPr>
            <a:endParaRPr lang="en-US" altLang="zh-TW" sz="120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7630F-8947-4805-B84E-B3A92871B85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4578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>
                <a:effectLst/>
                <a:latin typeface="Roboto" panose="02000000000000000000" pitchFamily="2" charset="0"/>
              </a:rPr>
              <a:t>平坦度對應：</a:t>
            </a:r>
            <a:endParaRPr lang="en-US" altLang="zh-TW" b="0" i="0"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>
                <a:effectLst/>
                <a:latin typeface="Roboto" panose="02000000000000000000" pitchFamily="2" charset="0"/>
              </a:rPr>
              <a:t>對應方針</a:t>
            </a:r>
            <a:r>
              <a:rPr lang="en-US" altLang="zh-TW" b="0" i="0">
                <a:effectLst/>
                <a:latin typeface="Roboto" panose="02000000000000000000" pitchFamily="2" charset="0"/>
              </a:rPr>
              <a:t>-1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：通過</a:t>
            </a:r>
            <a:r>
              <a:rPr lang="en-US" altLang="zh-TW" b="0" i="0">
                <a:effectLst/>
                <a:latin typeface="Roboto" panose="02000000000000000000" pitchFamily="2" charset="0"/>
              </a:rPr>
              <a:t>WIDE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→</a:t>
            </a:r>
            <a:r>
              <a:rPr lang="en-US" altLang="zh-TW" b="0" i="0">
                <a:effectLst/>
                <a:latin typeface="Roboto" panose="02000000000000000000" pitchFamily="2" charset="0"/>
              </a:rPr>
              <a:t>NARROW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緩和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温度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勾配讓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平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坦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度的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安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定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；通過出力勾配的緩和來實現溫度勾配的緩和</a:t>
            </a:r>
            <a:endParaRPr kumimoji="1" lang="en-US" altLang="ja-JP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/>
              <a:t>對應方針</a:t>
            </a:r>
            <a:r>
              <a:rPr lang="en-US" altLang="zh-TW" sz="1200"/>
              <a:t>-2</a:t>
            </a:r>
            <a:r>
              <a:rPr lang="zh-TW" altLang="en-US" sz="1200"/>
              <a:t>：在</a:t>
            </a:r>
            <a:r>
              <a:rPr lang="en-US" altLang="zh-TW" sz="1200"/>
              <a:t>wide bath</a:t>
            </a:r>
            <a:r>
              <a:rPr lang="zh-TW" altLang="en-US" sz="1200"/>
              <a:t>總出力一致，</a:t>
            </a:r>
            <a:r>
              <a:rPr lang="en-US" altLang="zh-TW" sz="1200"/>
              <a:t>4R/P</a:t>
            </a:r>
            <a:r>
              <a:rPr lang="zh-TW" altLang="en-US" sz="1200"/>
              <a:t>下降狀況→平坦度改善及成形安定</a:t>
            </a:r>
            <a:endParaRPr lang="en-US" altLang="zh-TW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/>
              <a:t>BOS</a:t>
            </a:r>
            <a:r>
              <a:rPr lang="zh-TW" altLang="en-US" sz="1200"/>
              <a:t>對應：</a:t>
            </a:r>
            <a:endParaRPr lang="en-US" altLang="zh-TW" sz="1200"/>
          </a:p>
          <a:p>
            <a:pPr algn="just"/>
            <a:r>
              <a:rPr lang="ja-JP" altLang="en-US" sz="1200">
                <a:latin typeface="+mn-ea"/>
              </a:rPr>
              <a:t>◎</a:t>
            </a:r>
            <a:r>
              <a:rPr lang="en-US" altLang="ja-JP" sz="1200">
                <a:latin typeface="+mn-ea"/>
              </a:rPr>
              <a:t> 0.2</a:t>
            </a:r>
            <a:r>
              <a:rPr lang="en-US" altLang="zh-TW" sz="1200">
                <a:latin typeface="+mn-ea"/>
              </a:rPr>
              <a:t>t</a:t>
            </a:r>
            <a:r>
              <a:rPr lang="zh-TW" altLang="en-US" sz="1200">
                <a:latin typeface="+mn-ea"/>
              </a:rPr>
              <a:t>採板透過</a:t>
            </a:r>
            <a:r>
              <a:rPr lang="en-US" altLang="zh-TW" sz="1200">
                <a:latin typeface="+mn-ea"/>
              </a:rPr>
              <a:t>Pull up</a:t>
            </a:r>
            <a:r>
              <a:rPr lang="zh-TW" altLang="en-US" sz="1200">
                <a:latin typeface="+mn-ea"/>
              </a:rPr>
              <a:t>及</a:t>
            </a:r>
            <a:r>
              <a:rPr lang="en-US" altLang="zh-TW" sz="1200">
                <a:latin typeface="+mn-ea"/>
              </a:rPr>
              <a:t>WBF</a:t>
            </a:r>
            <a:r>
              <a:rPr lang="zh-TW" altLang="en-US" sz="1200">
                <a:latin typeface="+mn-ea"/>
              </a:rPr>
              <a:t>增強後，</a:t>
            </a:r>
            <a:r>
              <a:rPr lang="en-US" altLang="zh-TW" sz="1200">
                <a:latin typeface="+mn-ea"/>
              </a:rPr>
              <a:t>BOS</a:t>
            </a:r>
            <a:r>
              <a:rPr lang="zh-TW" altLang="en-US" sz="1200">
                <a:latin typeface="+mn-ea"/>
              </a:rPr>
              <a:t>欠點比較良化且安定；</a:t>
            </a:r>
            <a:endParaRPr lang="en-US" altLang="zh-TW" sz="1200">
              <a:latin typeface="+mn-ea"/>
            </a:endParaRPr>
          </a:p>
          <a:p>
            <a:pPr algn="just"/>
            <a:r>
              <a:rPr lang="ja-JP" altLang="en-US" sz="1200">
                <a:latin typeface="+mn-ea"/>
              </a:rPr>
              <a:t>◎ </a:t>
            </a:r>
            <a:r>
              <a:rPr lang="en-US" altLang="zh-TW" sz="1200">
                <a:highlight>
                  <a:srgbClr val="FFFF00"/>
                </a:highlight>
                <a:latin typeface="+mn-ea"/>
              </a:rPr>
              <a:t>0.15t </a:t>
            </a:r>
            <a:r>
              <a:rPr lang="zh-TW" altLang="en-US" sz="1200">
                <a:highlight>
                  <a:srgbClr val="FFFF00"/>
                </a:highlight>
                <a:latin typeface="+mn-ea"/>
              </a:rPr>
              <a:t>的</a:t>
            </a:r>
            <a:r>
              <a:rPr lang="en-US" altLang="zh-TW" sz="1200">
                <a:highlight>
                  <a:srgbClr val="FFFF00"/>
                </a:highlight>
                <a:latin typeface="+mn-ea"/>
              </a:rPr>
              <a:t>BOS</a:t>
            </a:r>
            <a:r>
              <a:rPr lang="zh-TW" altLang="en-US" sz="1200">
                <a:highlight>
                  <a:srgbClr val="FFFF00"/>
                </a:highlight>
                <a:latin typeface="+mn-ea"/>
              </a:rPr>
              <a:t>可能受到失透物或是其它成因影響</a:t>
            </a:r>
            <a:endParaRPr lang="en-US" altLang="zh-TW" sz="1200">
              <a:highlight>
                <a:srgbClr val="FFFF00"/>
              </a:highlight>
              <a:latin typeface="+mn-ea"/>
            </a:endParaRPr>
          </a:p>
          <a:p>
            <a:pPr algn="just"/>
            <a:r>
              <a:rPr lang="en-US" altLang="zh-TW" sz="1200">
                <a:highlight>
                  <a:srgbClr val="FFFF00"/>
                </a:highlight>
                <a:latin typeface="+mn-ea"/>
              </a:rPr>
              <a:t>Sr-Si</a:t>
            </a:r>
            <a:r>
              <a:rPr lang="zh-TW" altLang="en-US" sz="1200">
                <a:highlight>
                  <a:srgbClr val="FFFF00"/>
                </a:highlight>
                <a:latin typeface="+mn-ea"/>
              </a:rPr>
              <a:t>失透物對應：</a:t>
            </a:r>
            <a:endParaRPr lang="en-US" altLang="zh-TW" sz="1200">
              <a:highlight>
                <a:srgbClr val="FFFF00"/>
              </a:highlight>
              <a:latin typeface="+mn-ea"/>
            </a:endParaRPr>
          </a:p>
          <a:p>
            <a:pPr algn="just"/>
            <a:r>
              <a:rPr lang="ja-JP" altLang="en-US" sz="1200">
                <a:latin typeface="+mn-ea"/>
              </a:rPr>
              <a:t>◎失透異物は時間経過により減少</a:t>
            </a:r>
            <a:r>
              <a:rPr lang="zh-TW" altLang="en-US" sz="1200">
                <a:latin typeface="+mn-ea"/>
              </a:rPr>
              <a:t>；</a:t>
            </a:r>
            <a:endParaRPr lang="en-US" altLang="zh-TW" sz="1200">
              <a:latin typeface="+mn-ea"/>
            </a:endParaRPr>
          </a:p>
          <a:p>
            <a:pPr algn="just"/>
            <a:r>
              <a:rPr lang="zh-TW" altLang="en-US" sz="1200">
                <a:latin typeface="+mn-ea"/>
              </a:rPr>
              <a:t>→</a:t>
            </a:r>
            <a:r>
              <a:rPr lang="ja-JP" altLang="en-US" sz="1200">
                <a:latin typeface="+mn-ea"/>
              </a:rPr>
              <a:t>薄板ー薄板間の期間で</a:t>
            </a:r>
            <a:r>
              <a:rPr lang="en-US" altLang="ja-JP" sz="1200">
                <a:latin typeface="+mn-ea"/>
              </a:rPr>
              <a:t>WBTH</a:t>
            </a:r>
            <a:r>
              <a:rPr lang="ja-JP" altLang="en-US" sz="1200">
                <a:latin typeface="+mn-ea"/>
              </a:rPr>
              <a:t>上昇による失透異物</a:t>
            </a:r>
            <a:endParaRPr lang="en-US" altLang="ja-JP" sz="1200">
              <a:latin typeface="+mn-ea"/>
            </a:endParaRPr>
          </a:p>
          <a:p>
            <a:pPr algn="just"/>
            <a:r>
              <a:rPr lang="en-US" altLang="ja-JP" sz="1200">
                <a:latin typeface="+mn-ea"/>
              </a:rPr>
              <a:t>    </a:t>
            </a:r>
            <a:r>
              <a:rPr lang="ja-JP" altLang="en-US" sz="1200">
                <a:latin typeface="+mn-ea"/>
              </a:rPr>
              <a:t>払い出し促進対応の効果有り（</a:t>
            </a:r>
            <a:r>
              <a:rPr lang="en-US" altLang="ja-JP" sz="1200">
                <a:latin typeface="+mn-ea"/>
              </a:rPr>
              <a:t>5th</a:t>
            </a:r>
            <a:r>
              <a:rPr lang="ja-JP" altLang="en-US" sz="1200">
                <a:latin typeface="+mn-ea"/>
              </a:rPr>
              <a:t>は発生無し）</a:t>
            </a:r>
            <a:r>
              <a:rPr lang="zh-TW" altLang="en-US" sz="1200">
                <a:latin typeface="+mn-ea"/>
              </a:rPr>
              <a:t>；</a:t>
            </a:r>
            <a:endParaRPr lang="en-US" altLang="zh-TW" sz="1200">
              <a:latin typeface="+mn-ea"/>
            </a:endParaRPr>
          </a:p>
          <a:p>
            <a:pPr algn="just"/>
            <a:r>
              <a:rPr lang="zh-TW" altLang="en-US" sz="1200">
                <a:latin typeface="+mn-ea"/>
              </a:rPr>
              <a:t>未來課題：</a:t>
            </a:r>
            <a:r>
              <a:rPr lang="en-US" altLang="zh-TW" sz="1200">
                <a:highlight>
                  <a:srgbClr val="FFFF00"/>
                </a:highlight>
                <a:latin typeface="+mn-ea"/>
              </a:rPr>
              <a:t>0.15t BOS</a:t>
            </a:r>
            <a:r>
              <a:rPr lang="zh-TW" altLang="en-US" sz="1200">
                <a:highlight>
                  <a:srgbClr val="FFFF00"/>
                </a:highlight>
                <a:latin typeface="+mn-ea"/>
              </a:rPr>
              <a:t>欠點在</a:t>
            </a:r>
            <a:r>
              <a:rPr lang="en-US" altLang="zh-TW" sz="1200">
                <a:highlight>
                  <a:srgbClr val="FFFF00"/>
                </a:highlight>
                <a:latin typeface="+mn-ea"/>
              </a:rPr>
              <a:t>spout</a:t>
            </a:r>
            <a:r>
              <a:rPr lang="zh-TW" altLang="en-US" sz="1200">
                <a:highlight>
                  <a:srgbClr val="FFFF00"/>
                </a:highlight>
                <a:latin typeface="+mn-ea"/>
              </a:rPr>
              <a:t>溫度</a:t>
            </a:r>
            <a:r>
              <a:rPr lang="en-US" altLang="zh-TW" sz="1200">
                <a:highlight>
                  <a:srgbClr val="FFFF00"/>
                </a:highlight>
                <a:latin typeface="+mn-ea"/>
              </a:rPr>
              <a:t>+30</a:t>
            </a:r>
            <a:r>
              <a:rPr lang="zh-TW" altLang="en-US" sz="1200">
                <a:highlight>
                  <a:srgbClr val="FFFF00"/>
                </a:highlight>
                <a:latin typeface="+mn-ea"/>
              </a:rPr>
              <a:t>℃後未能改善，圖像分布可能受到其它失透物影響；</a:t>
            </a:r>
            <a:endParaRPr lang="en-US" altLang="zh-TW" sz="1200">
              <a:highlight>
                <a:srgbClr val="FFFF00"/>
              </a:highlight>
              <a:latin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7630F-8947-4805-B84E-B3A92871B85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01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321	405	405	413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7630F-8947-4805-B84E-B3A92871B85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3259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>
                <a:effectLst/>
                <a:latin typeface="Roboto" panose="02000000000000000000" pitchFamily="2" charset="0"/>
              </a:rPr>
              <a:t>平坦度對應：</a:t>
            </a:r>
            <a:endParaRPr lang="en-US" altLang="zh-TW" b="0" i="0"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>
                <a:effectLst/>
                <a:latin typeface="Roboto" panose="02000000000000000000" pitchFamily="2" charset="0"/>
              </a:rPr>
              <a:t>對應方針</a:t>
            </a:r>
            <a:r>
              <a:rPr lang="en-US" altLang="zh-TW" b="0" i="0">
                <a:effectLst/>
                <a:latin typeface="Roboto" panose="02000000000000000000" pitchFamily="2" charset="0"/>
              </a:rPr>
              <a:t>-1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：通過</a:t>
            </a:r>
            <a:r>
              <a:rPr lang="en-US" altLang="zh-TW" b="0" i="0">
                <a:effectLst/>
                <a:latin typeface="Roboto" panose="02000000000000000000" pitchFamily="2" charset="0"/>
              </a:rPr>
              <a:t>WIDE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→</a:t>
            </a:r>
            <a:r>
              <a:rPr lang="en-US" altLang="zh-TW" b="0" i="0">
                <a:effectLst/>
                <a:latin typeface="Roboto" panose="02000000000000000000" pitchFamily="2" charset="0"/>
              </a:rPr>
              <a:t>NARROW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緩和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温度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勾配讓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平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坦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度的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安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定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；通過出力勾配的緩和來實現溫度勾配的緩和</a:t>
            </a:r>
            <a:endParaRPr kumimoji="1" lang="en-US" altLang="ja-JP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/>
              <a:t>對應方針</a:t>
            </a:r>
            <a:r>
              <a:rPr lang="en-US" altLang="zh-TW" sz="1200"/>
              <a:t>-2</a:t>
            </a:r>
            <a:r>
              <a:rPr lang="zh-TW" altLang="en-US" sz="1200"/>
              <a:t>：在</a:t>
            </a:r>
            <a:r>
              <a:rPr lang="en-US" altLang="zh-TW" sz="1200"/>
              <a:t>wide bath</a:t>
            </a:r>
            <a:r>
              <a:rPr lang="zh-TW" altLang="en-US" sz="1200"/>
              <a:t>總出力一致，</a:t>
            </a:r>
            <a:r>
              <a:rPr lang="en-US" altLang="zh-TW" sz="1200"/>
              <a:t>4R/P</a:t>
            </a:r>
            <a:r>
              <a:rPr lang="zh-TW" altLang="en-US" sz="1200"/>
              <a:t>下降狀況→平坦度改善及成形安定</a:t>
            </a:r>
            <a:endParaRPr lang="en-US" altLang="zh-TW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/>
              <a:t>BOS</a:t>
            </a:r>
            <a:r>
              <a:rPr lang="zh-TW" altLang="en-US" sz="1200"/>
              <a:t>對應：</a:t>
            </a:r>
            <a:endParaRPr lang="en-US" altLang="zh-TW" sz="1200"/>
          </a:p>
          <a:p>
            <a:pPr algn="just"/>
            <a:r>
              <a:rPr lang="ja-JP" altLang="en-US" sz="1200">
                <a:latin typeface="+mn-ea"/>
              </a:rPr>
              <a:t>◎</a:t>
            </a:r>
            <a:r>
              <a:rPr lang="en-US" altLang="ja-JP" sz="1200">
                <a:latin typeface="+mn-ea"/>
              </a:rPr>
              <a:t> 0.2</a:t>
            </a:r>
            <a:r>
              <a:rPr lang="en-US" altLang="zh-TW" sz="1200">
                <a:latin typeface="+mn-ea"/>
              </a:rPr>
              <a:t>t</a:t>
            </a:r>
            <a:r>
              <a:rPr lang="zh-TW" altLang="en-US" sz="1200">
                <a:latin typeface="+mn-ea"/>
              </a:rPr>
              <a:t>採板透過</a:t>
            </a:r>
            <a:r>
              <a:rPr lang="en-US" altLang="zh-TW" sz="1200">
                <a:latin typeface="+mn-ea"/>
              </a:rPr>
              <a:t>Pull up</a:t>
            </a:r>
            <a:r>
              <a:rPr lang="zh-TW" altLang="en-US" sz="1200">
                <a:latin typeface="+mn-ea"/>
              </a:rPr>
              <a:t>及</a:t>
            </a:r>
            <a:r>
              <a:rPr lang="en-US" altLang="zh-TW" sz="1200">
                <a:latin typeface="+mn-ea"/>
              </a:rPr>
              <a:t>WBF</a:t>
            </a:r>
            <a:r>
              <a:rPr lang="zh-TW" altLang="en-US" sz="1200">
                <a:latin typeface="+mn-ea"/>
              </a:rPr>
              <a:t>增強後，</a:t>
            </a:r>
            <a:r>
              <a:rPr lang="en-US" altLang="zh-TW" sz="1200">
                <a:latin typeface="+mn-ea"/>
              </a:rPr>
              <a:t>BOS</a:t>
            </a:r>
            <a:r>
              <a:rPr lang="zh-TW" altLang="en-US" sz="1200">
                <a:latin typeface="+mn-ea"/>
              </a:rPr>
              <a:t>欠點比較良化且安定；</a:t>
            </a:r>
            <a:endParaRPr lang="en-US" altLang="zh-TW" sz="1200">
              <a:latin typeface="+mn-ea"/>
            </a:endParaRPr>
          </a:p>
          <a:p>
            <a:pPr algn="just"/>
            <a:r>
              <a:rPr lang="ja-JP" altLang="en-US" sz="1200">
                <a:latin typeface="+mn-ea"/>
              </a:rPr>
              <a:t>◎ </a:t>
            </a:r>
            <a:r>
              <a:rPr lang="en-US" altLang="zh-TW" sz="1200">
                <a:highlight>
                  <a:srgbClr val="FFFF00"/>
                </a:highlight>
                <a:latin typeface="+mn-ea"/>
              </a:rPr>
              <a:t>0.15t </a:t>
            </a:r>
            <a:r>
              <a:rPr lang="zh-TW" altLang="en-US" sz="1200">
                <a:highlight>
                  <a:srgbClr val="FFFF00"/>
                </a:highlight>
                <a:latin typeface="+mn-ea"/>
              </a:rPr>
              <a:t>的</a:t>
            </a:r>
            <a:r>
              <a:rPr lang="en-US" altLang="zh-TW" sz="1200">
                <a:highlight>
                  <a:srgbClr val="FFFF00"/>
                </a:highlight>
                <a:latin typeface="+mn-ea"/>
              </a:rPr>
              <a:t>BOS</a:t>
            </a:r>
            <a:r>
              <a:rPr lang="zh-TW" altLang="en-US" sz="1200">
                <a:highlight>
                  <a:srgbClr val="FFFF00"/>
                </a:highlight>
                <a:latin typeface="+mn-ea"/>
              </a:rPr>
              <a:t>可能受到失透物或是其它成因影響</a:t>
            </a:r>
            <a:endParaRPr lang="en-US" altLang="zh-TW" sz="1200">
              <a:highlight>
                <a:srgbClr val="FFFF00"/>
              </a:highlight>
              <a:latin typeface="+mn-ea"/>
            </a:endParaRPr>
          </a:p>
          <a:p>
            <a:pPr algn="just"/>
            <a:r>
              <a:rPr lang="en-US" altLang="zh-TW" sz="1200">
                <a:highlight>
                  <a:srgbClr val="FFFF00"/>
                </a:highlight>
                <a:latin typeface="+mn-ea"/>
              </a:rPr>
              <a:t>Sr-Si</a:t>
            </a:r>
            <a:r>
              <a:rPr lang="zh-TW" altLang="en-US" sz="1200">
                <a:highlight>
                  <a:srgbClr val="FFFF00"/>
                </a:highlight>
                <a:latin typeface="+mn-ea"/>
              </a:rPr>
              <a:t>失透物對應：</a:t>
            </a:r>
            <a:endParaRPr lang="en-US" altLang="zh-TW" sz="1200">
              <a:highlight>
                <a:srgbClr val="FFFF00"/>
              </a:highlight>
              <a:latin typeface="+mn-ea"/>
            </a:endParaRPr>
          </a:p>
          <a:p>
            <a:pPr algn="just"/>
            <a:r>
              <a:rPr lang="ja-JP" altLang="en-US" sz="1200">
                <a:latin typeface="+mn-ea"/>
              </a:rPr>
              <a:t>◎失透異物は時間経過により減少</a:t>
            </a:r>
            <a:r>
              <a:rPr lang="zh-TW" altLang="en-US" sz="1200">
                <a:latin typeface="+mn-ea"/>
              </a:rPr>
              <a:t>；</a:t>
            </a:r>
            <a:endParaRPr lang="en-US" altLang="zh-TW" sz="1200">
              <a:latin typeface="+mn-ea"/>
            </a:endParaRPr>
          </a:p>
          <a:p>
            <a:pPr algn="just"/>
            <a:r>
              <a:rPr lang="zh-TW" altLang="en-US" sz="1200">
                <a:latin typeface="+mn-ea"/>
              </a:rPr>
              <a:t>→</a:t>
            </a:r>
            <a:r>
              <a:rPr lang="ja-JP" altLang="en-US" sz="1200">
                <a:latin typeface="+mn-ea"/>
              </a:rPr>
              <a:t>薄板ー薄板間の期間で</a:t>
            </a:r>
            <a:r>
              <a:rPr lang="en-US" altLang="ja-JP" sz="1200">
                <a:latin typeface="+mn-ea"/>
              </a:rPr>
              <a:t>WBTH</a:t>
            </a:r>
            <a:r>
              <a:rPr lang="ja-JP" altLang="en-US" sz="1200">
                <a:latin typeface="+mn-ea"/>
              </a:rPr>
              <a:t>上昇による失透異物</a:t>
            </a:r>
            <a:endParaRPr lang="en-US" altLang="ja-JP" sz="1200">
              <a:latin typeface="+mn-ea"/>
            </a:endParaRPr>
          </a:p>
          <a:p>
            <a:pPr algn="just"/>
            <a:r>
              <a:rPr lang="en-US" altLang="ja-JP" sz="1200">
                <a:latin typeface="+mn-ea"/>
              </a:rPr>
              <a:t>    </a:t>
            </a:r>
            <a:r>
              <a:rPr lang="ja-JP" altLang="en-US" sz="1200">
                <a:latin typeface="+mn-ea"/>
              </a:rPr>
              <a:t>払い出し促進対応の効果有り（</a:t>
            </a:r>
            <a:r>
              <a:rPr lang="en-US" altLang="ja-JP" sz="1200">
                <a:latin typeface="+mn-ea"/>
              </a:rPr>
              <a:t>5th</a:t>
            </a:r>
            <a:r>
              <a:rPr lang="ja-JP" altLang="en-US" sz="1200">
                <a:latin typeface="+mn-ea"/>
              </a:rPr>
              <a:t>は発生無し）</a:t>
            </a:r>
            <a:r>
              <a:rPr lang="zh-TW" altLang="en-US" sz="1200">
                <a:latin typeface="+mn-ea"/>
              </a:rPr>
              <a:t>；</a:t>
            </a:r>
            <a:endParaRPr lang="en-US" altLang="zh-TW" sz="1200">
              <a:latin typeface="+mn-ea"/>
            </a:endParaRPr>
          </a:p>
          <a:p>
            <a:pPr algn="just"/>
            <a:r>
              <a:rPr lang="zh-TW" altLang="en-US" sz="1200">
                <a:latin typeface="+mn-ea"/>
              </a:rPr>
              <a:t>未來課題：</a:t>
            </a:r>
            <a:r>
              <a:rPr lang="en-US" altLang="zh-TW" sz="1200">
                <a:highlight>
                  <a:srgbClr val="FFFF00"/>
                </a:highlight>
                <a:latin typeface="+mn-ea"/>
              </a:rPr>
              <a:t>0.15t BOS</a:t>
            </a:r>
            <a:r>
              <a:rPr lang="zh-TW" altLang="en-US" sz="1200">
                <a:highlight>
                  <a:srgbClr val="FFFF00"/>
                </a:highlight>
                <a:latin typeface="+mn-ea"/>
              </a:rPr>
              <a:t>欠點在</a:t>
            </a:r>
            <a:r>
              <a:rPr lang="en-US" altLang="zh-TW" sz="1200">
                <a:highlight>
                  <a:srgbClr val="FFFF00"/>
                </a:highlight>
                <a:latin typeface="+mn-ea"/>
              </a:rPr>
              <a:t>spout</a:t>
            </a:r>
            <a:r>
              <a:rPr lang="zh-TW" altLang="en-US" sz="1200">
                <a:highlight>
                  <a:srgbClr val="FFFF00"/>
                </a:highlight>
                <a:latin typeface="+mn-ea"/>
              </a:rPr>
              <a:t>溫度</a:t>
            </a:r>
            <a:r>
              <a:rPr lang="en-US" altLang="zh-TW" sz="1200">
                <a:highlight>
                  <a:srgbClr val="FFFF00"/>
                </a:highlight>
                <a:latin typeface="+mn-ea"/>
              </a:rPr>
              <a:t>+30</a:t>
            </a:r>
            <a:r>
              <a:rPr lang="zh-TW" altLang="en-US" sz="1200">
                <a:highlight>
                  <a:srgbClr val="FFFF00"/>
                </a:highlight>
                <a:latin typeface="+mn-ea"/>
              </a:rPr>
              <a:t>℃後未能改善，圖像分布可能受到其它失透物影響；</a:t>
            </a:r>
            <a:endParaRPr lang="en-US" altLang="zh-TW" sz="1200">
              <a:highlight>
                <a:srgbClr val="FFFF00"/>
              </a:highlight>
              <a:latin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7630F-8947-4805-B84E-B3A92871B85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050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/>
              <a:t>EF</a:t>
            </a:r>
            <a:r>
              <a:rPr lang="zh-TW" altLang="en-US" sz="1200"/>
              <a:t>窯自</a:t>
            </a:r>
            <a:r>
              <a:rPr lang="en-US" altLang="zh-TW" sz="1200"/>
              <a:t>AN-</a:t>
            </a:r>
            <a:r>
              <a:rPr lang="en-US" altLang="zh-TW" sz="1200" err="1"/>
              <a:t>wizus</a:t>
            </a:r>
            <a:r>
              <a:rPr lang="zh-TW" altLang="en-US" sz="1200"/>
              <a:t>切替</a:t>
            </a:r>
            <a:r>
              <a:rPr lang="en-US" altLang="zh-TW" sz="1200"/>
              <a:t>AN-100</a:t>
            </a:r>
            <a:r>
              <a:rPr lang="zh-TW" altLang="en-US" sz="1200"/>
              <a:t>後，有大量</a:t>
            </a:r>
            <a:r>
              <a:rPr lang="en-US" altLang="zh-TW" sz="1200"/>
              <a:t>Sr</a:t>
            </a:r>
            <a:r>
              <a:rPr lang="zh-TW" altLang="en-US" sz="1200"/>
              <a:t>失透物生成於</a:t>
            </a:r>
            <a:r>
              <a:rPr lang="en-US" altLang="zh-TW" sz="1200"/>
              <a:t>WBT</a:t>
            </a:r>
            <a:r>
              <a:rPr lang="zh-TW" altLang="en-US" sz="1200"/>
              <a:t>處；隨著時間推移，</a:t>
            </a:r>
            <a:r>
              <a:rPr lang="en-US" altLang="zh-TW" sz="1200"/>
              <a:t>Sr-Si</a:t>
            </a:r>
            <a:r>
              <a:rPr lang="zh-TW" altLang="en-US" sz="1200"/>
              <a:t>失透持續流出並密度下降；</a:t>
            </a:r>
            <a:endParaRPr lang="en-US" altLang="zh-TW" sz="1200"/>
          </a:p>
          <a:p>
            <a:pPr marL="800100" lvl="1" indent="-342900" algn="l">
              <a:buFont typeface="Wingdings" panose="05000000000000000000" pitchFamily="2" charset="2"/>
              <a:buChar char="l"/>
            </a:pPr>
            <a:r>
              <a:rPr lang="en-US" altLang="zh-TW" sz="1200"/>
              <a:t>Spout</a:t>
            </a:r>
            <a:r>
              <a:rPr lang="zh-TW" altLang="en-US" sz="1200"/>
              <a:t>昇溫後，讓失透物可加快流出；</a:t>
            </a:r>
            <a:endParaRPr lang="en-US" altLang="zh-TW" sz="1200"/>
          </a:p>
          <a:p>
            <a:pPr marL="800100" lvl="1" indent="-342900" algn="l">
              <a:buFont typeface="Wingdings" panose="05000000000000000000" pitchFamily="2" charset="2"/>
              <a:buChar char="l"/>
            </a:pPr>
            <a:r>
              <a:rPr lang="en-US" altLang="zh-TW" sz="1200"/>
              <a:t>WIZUS</a:t>
            </a:r>
            <a:r>
              <a:rPr lang="zh-TW" altLang="en-US" sz="1200"/>
              <a:t>生產後，在薄板</a:t>
            </a:r>
            <a:r>
              <a:rPr lang="en-US" altLang="zh-TW" sz="1200"/>
              <a:t>0.2t</a:t>
            </a:r>
            <a:r>
              <a:rPr lang="zh-TW" altLang="en-US" sz="1200"/>
              <a:t>以下，其</a:t>
            </a:r>
            <a:r>
              <a:rPr lang="en-US" altLang="zh-TW" sz="1200"/>
              <a:t>Pull</a:t>
            </a:r>
            <a:r>
              <a:rPr lang="zh-TW" altLang="en-US" sz="1200"/>
              <a:t>下降帶來的</a:t>
            </a:r>
            <a:r>
              <a:rPr lang="en-US" altLang="zh-TW" sz="1200"/>
              <a:t>WBF</a:t>
            </a:r>
            <a:r>
              <a:rPr lang="zh-TW" altLang="en-US" sz="1200"/>
              <a:t>削弱後，</a:t>
            </a:r>
            <a:r>
              <a:rPr lang="en-US" altLang="zh-TW" sz="1200"/>
              <a:t>Sr</a:t>
            </a:r>
            <a:r>
              <a:rPr lang="zh-TW" altLang="en-US" sz="1200"/>
              <a:t>失透物才有充足時間與素地融合，才會有大量失透物流出，並存在於素地</a:t>
            </a:r>
            <a:r>
              <a:rPr lang="en-US" altLang="zh-TW" sz="1200"/>
              <a:t>B</a:t>
            </a:r>
            <a:r>
              <a:rPr lang="zh-TW" altLang="en-US" sz="1200"/>
              <a:t>面；</a:t>
            </a:r>
            <a:endParaRPr kumimoji="0" lang="en-US" altLang="zh-TW" sz="1200">
              <a:solidFill>
                <a:schemeClr val="tx1"/>
              </a:solidFill>
            </a:endParaRPr>
          </a:p>
          <a:p>
            <a:pPr marL="457200" lvl="1" indent="0" algn="l">
              <a:buFont typeface="Wingdings" panose="05000000000000000000" pitchFamily="2" charset="2"/>
              <a:buNone/>
            </a:pPr>
            <a:r>
              <a:rPr kumimoji="1" lang="ja-JP" altLang="en-US">
                <a:solidFill>
                  <a:srgbClr val="FF0000"/>
                </a:solidFill>
              </a:rPr>
              <a:t>・失透異物は時間経過により減少</a:t>
            </a:r>
            <a:endParaRPr kumimoji="1" lang="en-US" altLang="ja-JP">
              <a:solidFill>
                <a:srgbClr val="FF0000"/>
              </a:solidFill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>
                <a:solidFill>
                  <a:srgbClr val="FF0000"/>
                </a:solidFill>
              </a:rPr>
              <a:t>→薄板ー薄板間の期間で</a:t>
            </a:r>
            <a:r>
              <a:rPr kumimoji="1" lang="en-US" altLang="ja-JP">
                <a:solidFill>
                  <a:srgbClr val="FF0000"/>
                </a:solidFill>
              </a:rPr>
              <a:t>WBTH</a:t>
            </a:r>
            <a:r>
              <a:rPr kumimoji="1" lang="ja-JP" altLang="en-US">
                <a:solidFill>
                  <a:srgbClr val="FF0000"/>
                </a:solidFill>
              </a:rPr>
              <a:t>上昇による失透異物払い出し促進対応の効果有り（</a:t>
            </a:r>
            <a:r>
              <a:rPr kumimoji="1" lang="en-US" altLang="ja-JP">
                <a:solidFill>
                  <a:srgbClr val="FF0000"/>
                </a:solidFill>
              </a:rPr>
              <a:t>5</a:t>
            </a:r>
            <a:r>
              <a:rPr kumimoji="1" lang="en-US" altLang="ja-JP" baseline="30000">
                <a:solidFill>
                  <a:srgbClr val="FF0000"/>
                </a:solidFill>
              </a:rPr>
              <a:t>th</a:t>
            </a:r>
            <a:r>
              <a:rPr kumimoji="1" lang="ja-JP" altLang="en-US">
                <a:solidFill>
                  <a:srgbClr val="FF0000"/>
                </a:solidFill>
              </a:rPr>
              <a:t>は発生無し）</a:t>
            </a:r>
          </a:p>
          <a:p>
            <a:pPr marL="457200" lvl="1" indent="0" algn="l">
              <a:buFont typeface="Wingdings" panose="05000000000000000000" pitchFamily="2" charset="2"/>
              <a:buNone/>
            </a:pPr>
            <a:endParaRPr kumimoji="1" lang="ja-JP" altLang="en-US">
              <a:solidFill>
                <a:srgbClr val="FF0000"/>
              </a:solidFill>
            </a:endParaRPr>
          </a:p>
          <a:p>
            <a:pPr marL="800100" lvl="1" indent="-342900" algn="l">
              <a:buFont typeface="Wingdings" panose="05000000000000000000" pitchFamily="2" charset="2"/>
              <a:buChar char="l"/>
            </a:pPr>
            <a:endParaRPr lang="en-US" altLang="zh-TW" sz="120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7630F-8947-4805-B84E-B3A92871B85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417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①、為了穩定成型和提升平坦度，進行內部尺寸的調整。</a:t>
            </a:r>
          </a:p>
          <a:p>
            <a:r>
              <a:rPr lang="zh-TW" altLang="en-US"/>
              <a:t>*透過調整固定方向來適應吸管。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7630F-8947-4805-B84E-B3A92871B85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0773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effectLst/>
                <a:latin typeface="Roboto" panose="02000000000000000000" pitchFamily="2" charset="0"/>
              </a:rPr>
              <a:t>0.15t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中，</a:t>
            </a:r>
            <a:r>
              <a:rPr lang="en-US" altLang="zh-CN" b="0" i="0">
                <a:effectLst/>
                <a:latin typeface="Roboto" panose="02000000000000000000" pitchFamily="2" charset="0"/>
              </a:rPr>
              <a:t>WF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方面存在问题，</a:t>
            </a:r>
            <a:r>
              <a:rPr lang="en-US" altLang="zh-CN" b="0" i="0">
                <a:effectLst/>
                <a:latin typeface="Roboto" panose="02000000000000000000" pitchFamily="2" charset="0"/>
              </a:rPr>
              <a:t>YF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无法提高</a:t>
            </a:r>
            <a:r>
              <a:rPr lang="en-US" altLang="zh-CN" b="0" i="0">
                <a:effectLst/>
                <a:latin typeface="Roboto" panose="02000000000000000000" pitchFamily="2" charset="0"/>
              </a:rPr>
              <a:t>LS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。</a:t>
            </a:r>
            <a:br>
              <a:rPr lang="zh-CN" altLang="en-US"/>
            </a:br>
            <a:r>
              <a:rPr lang="zh-CN" altLang="en-US" b="0" i="0">
                <a:effectLst/>
                <a:latin typeface="Roboto" panose="02000000000000000000" pitchFamily="2" charset="0"/>
              </a:rPr>
              <a:t>在</a:t>
            </a:r>
            <a:r>
              <a:rPr lang="en-US" altLang="zh-CN" b="0" i="0">
                <a:effectLst/>
                <a:latin typeface="Roboto" panose="02000000000000000000" pitchFamily="2" charset="0"/>
              </a:rPr>
              <a:t>EF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第二阶段</a:t>
            </a:r>
            <a:r>
              <a:rPr lang="en-US" altLang="zh-CN" b="0" i="0">
                <a:effectLst/>
                <a:latin typeface="Roboto" panose="02000000000000000000" pitchFamily="2" charset="0"/>
              </a:rPr>
              <a:t>19t/d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之前，</a:t>
            </a:r>
            <a:r>
              <a:rPr lang="en-US" altLang="zh-CN" b="0" i="0">
                <a:effectLst/>
                <a:latin typeface="Roboto" panose="02000000000000000000" pitchFamily="2" charset="0"/>
              </a:rPr>
              <a:t>YF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与平坦度一样不稳定。</a:t>
            </a:r>
            <a:br>
              <a:rPr lang="zh-CN" altLang="en-US"/>
            </a:br>
            <a:r>
              <a:rPr lang="zh-CN" altLang="en-US" b="0" i="0">
                <a:effectLst/>
                <a:latin typeface="Roboto" panose="02000000000000000000" pitchFamily="2" charset="0"/>
              </a:rPr>
              <a:t>→从第三阶段开始，由于需要应对</a:t>
            </a:r>
            <a:r>
              <a:rPr lang="en-US" altLang="zh-CN" b="0" i="0">
                <a:effectLst/>
                <a:latin typeface="Roboto" panose="02000000000000000000" pitchFamily="2" charset="0"/>
              </a:rPr>
              <a:t>BOS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，不得不提高</a:t>
            </a:r>
            <a:r>
              <a:rPr lang="en-US" altLang="zh-CN" b="0" i="0">
                <a:effectLst/>
                <a:latin typeface="Roboto" panose="02000000000000000000" pitchFamily="2" charset="0"/>
              </a:rPr>
              <a:t>LS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（拉力）。</a:t>
            </a:r>
            <a:br>
              <a:rPr lang="zh-CN" altLang="en-US"/>
            </a:br>
            <a:r>
              <a:rPr lang="zh-CN" altLang="en-US" b="0" i="0">
                <a:effectLst/>
                <a:latin typeface="Roboto" panose="02000000000000000000" pitchFamily="2" charset="0"/>
              </a:rPr>
              <a:t>→结果是，在提高</a:t>
            </a:r>
            <a:r>
              <a:rPr lang="en-US" altLang="zh-CN" b="0" i="0">
                <a:effectLst/>
                <a:latin typeface="Roboto" panose="02000000000000000000" pitchFamily="2" charset="0"/>
              </a:rPr>
              <a:t>LS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（拉力）的同时实现了平坦度改善（减少波动）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7630F-8947-4805-B84E-B3A92871B85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707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TW" altLang="en-US" sz="1200">
                <a:highlight>
                  <a:srgbClr val="FFFF00"/>
                </a:highlight>
              </a:rPr>
              <a:t>②</a:t>
            </a:r>
            <a:r>
              <a:rPr lang="zh-TW" altLang="en-US" sz="1200"/>
              <a:t>、</a:t>
            </a:r>
            <a:r>
              <a:rPr lang="en-US" altLang="zh-TW" sz="1200"/>
              <a:t>A/R</a:t>
            </a:r>
            <a:r>
              <a:rPr lang="zh-TW" altLang="en-US" sz="1200"/>
              <a:t>內寸內推及</a:t>
            </a:r>
            <a:r>
              <a:rPr lang="en-US" altLang="zh-TW" sz="1200"/>
              <a:t>Pull</a:t>
            </a:r>
            <a:r>
              <a:rPr lang="zh-TW" altLang="en-US" sz="1200"/>
              <a:t>下降較多的狀況下，</a:t>
            </a:r>
            <a:r>
              <a:rPr lang="en-US" altLang="zh-TW" sz="1200"/>
              <a:t>bath heater</a:t>
            </a:r>
            <a:r>
              <a:rPr lang="zh-TW" altLang="en-US" sz="1200"/>
              <a:t>由上游開始大量提昇，避免溫度過低無法設定；</a:t>
            </a:r>
            <a:endParaRPr lang="en-US" altLang="zh-TW" sz="120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7630F-8947-4805-B84E-B3A92871B85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6940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TW" altLang="en-US" sz="1200">
                <a:highlight>
                  <a:srgbClr val="FFFF00"/>
                </a:highlight>
              </a:rPr>
              <a:t>③</a:t>
            </a:r>
            <a:r>
              <a:rPr lang="zh-TW" altLang="en-US" sz="1200"/>
              <a:t>、因應平坦度相關，操作中游功率大量下降，下游功率則進行上昇操作；</a:t>
            </a:r>
            <a:endParaRPr lang="en-US" altLang="zh-TW" sz="120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7630F-8947-4805-B84E-B3A92871B85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3680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1200">
                <a:highlight>
                  <a:srgbClr val="FFFF00"/>
                </a:highlight>
              </a:rPr>
              <a:t>①</a:t>
            </a:r>
            <a:r>
              <a:rPr lang="zh-TW" altLang="en-US" sz="1200"/>
              <a:t>、</a:t>
            </a:r>
            <a:r>
              <a:rPr lang="ja-JP" altLang="en-US" sz="1200"/>
              <a:t>安定成形と平坦度良化のために内寸入れ調整実施</a:t>
            </a:r>
            <a:r>
              <a:rPr lang="zh-TW" altLang="en-US" sz="1200"/>
              <a:t>；</a:t>
            </a:r>
            <a:endParaRPr lang="en-US" altLang="ja-JP" sz="1200"/>
          </a:p>
          <a:p>
            <a:pPr marL="0" indent="0">
              <a:buNone/>
            </a:pPr>
            <a:r>
              <a:rPr kumimoji="1" lang="zh-TW" altLang="en-US" sz="1200">
                <a:highlight>
                  <a:srgbClr val="FFFF00"/>
                </a:highlight>
              </a:rPr>
              <a:t>②</a:t>
            </a:r>
            <a:r>
              <a:rPr kumimoji="1" lang="zh-TW" altLang="en-US" sz="1200"/>
              <a:t>、</a:t>
            </a:r>
            <a:r>
              <a:rPr kumimoji="1" lang="en-US" altLang="zh-TW" sz="1200"/>
              <a:t>Pull down</a:t>
            </a:r>
            <a:r>
              <a:rPr kumimoji="1" lang="zh-TW" altLang="en-US" sz="1200"/>
              <a:t>→上游功率上昇</a:t>
            </a:r>
            <a:endParaRPr kumimoji="1" lang="en-US" altLang="zh-TW" sz="1050"/>
          </a:p>
          <a:p>
            <a:pPr marL="0" indent="0">
              <a:buNone/>
            </a:pPr>
            <a:r>
              <a:rPr kumimoji="1" lang="zh-TW" altLang="en-US" sz="1200">
                <a:highlight>
                  <a:srgbClr val="FFFF00"/>
                </a:highlight>
              </a:rPr>
              <a:t>③</a:t>
            </a:r>
            <a:r>
              <a:rPr kumimoji="1" lang="zh-TW" altLang="en-US" sz="1200"/>
              <a:t>、平坦度對應→中下游溫差調整</a:t>
            </a:r>
            <a:endParaRPr kumimoji="1" lang="en-US" altLang="zh-TW" sz="1200"/>
          </a:p>
          <a:p>
            <a:pPr marL="0" indent="0">
              <a:buNone/>
            </a:pPr>
            <a:endParaRPr kumimoji="1" lang="en-US" altLang="ja-JP" sz="1200"/>
          </a:p>
          <a:p>
            <a:pPr marL="0" indent="0">
              <a:buNone/>
            </a:pPr>
            <a:r>
              <a:rPr kumimoji="1" lang="en-US" altLang="ja-JP" sz="1200"/>
              <a:t>0.2</a:t>
            </a:r>
            <a:r>
              <a:rPr kumimoji="1" lang="en-US" altLang="zh-TW" sz="1200"/>
              <a:t>t</a:t>
            </a:r>
            <a:r>
              <a:rPr kumimoji="1" lang="zh-TW" altLang="en-US" sz="1200"/>
              <a:t>平坦度安定，技術部位由</a:t>
            </a:r>
            <a:r>
              <a:rPr kumimoji="1" lang="en-US" altLang="zh-TW" sz="1200"/>
              <a:t>0.15t</a:t>
            </a:r>
            <a:r>
              <a:rPr kumimoji="1" lang="zh-TW" altLang="en-US" sz="1200"/>
              <a:t>說明</a:t>
            </a:r>
            <a:endParaRPr kumimoji="1" lang="en-US" altLang="ja-JP" sz="120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7630F-8947-4805-B84E-B3A92871B85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047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>
                <a:effectLst/>
                <a:latin typeface="Roboto" panose="02000000000000000000" pitchFamily="2" charset="0"/>
              </a:rPr>
              <a:t>0.15t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中，</a:t>
            </a:r>
            <a:r>
              <a:rPr lang="en-US" altLang="zh-CN" b="0" i="0">
                <a:effectLst/>
                <a:latin typeface="Roboto" panose="02000000000000000000" pitchFamily="2" charset="0"/>
              </a:rPr>
              <a:t>WF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方面存在问题，</a:t>
            </a:r>
            <a:r>
              <a:rPr lang="en-US" altLang="zh-CN" b="0" i="0">
                <a:effectLst/>
                <a:latin typeface="Roboto" panose="02000000000000000000" pitchFamily="2" charset="0"/>
              </a:rPr>
              <a:t>YF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无法提高</a:t>
            </a:r>
            <a:r>
              <a:rPr lang="en-US" altLang="zh-CN" b="0" i="0">
                <a:effectLst/>
                <a:latin typeface="Roboto" panose="02000000000000000000" pitchFamily="2" charset="0"/>
              </a:rPr>
              <a:t>LS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。</a:t>
            </a:r>
            <a:br>
              <a:rPr lang="zh-CN" altLang="en-US"/>
            </a:br>
            <a:r>
              <a:rPr lang="zh-CN" altLang="en-US" b="0" i="0">
                <a:effectLst/>
                <a:latin typeface="Roboto" panose="02000000000000000000" pitchFamily="2" charset="0"/>
              </a:rPr>
              <a:t>在</a:t>
            </a:r>
            <a:r>
              <a:rPr lang="en-US" altLang="zh-CN" b="0" i="0">
                <a:effectLst/>
                <a:latin typeface="Roboto" panose="02000000000000000000" pitchFamily="2" charset="0"/>
              </a:rPr>
              <a:t>EF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第二阶段</a:t>
            </a:r>
            <a:r>
              <a:rPr lang="en-US" altLang="zh-CN" b="0" i="0">
                <a:effectLst/>
                <a:latin typeface="Roboto" panose="02000000000000000000" pitchFamily="2" charset="0"/>
              </a:rPr>
              <a:t>19t/d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之前，</a:t>
            </a:r>
            <a:r>
              <a:rPr lang="en-US" altLang="zh-CN" b="0" i="0">
                <a:effectLst/>
                <a:latin typeface="Roboto" panose="02000000000000000000" pitchFamily="2" charset="0"/>
              </a:rPr>
              <a:t>YF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与平坦度一样不稳定。</a:t>
            </a:r>
            <a:br>
              <a:rPr lang="zh-CN" altLang="en-US"/>
            </a:br>
            <a:r>
              <a:rPr lang="zh-CN" altLang="en-US" b="0" i="0">
                <a:effectLst/>
                <a:latin typeface="Roboto" panose="02000000000000000000" pitchFamily="2" charset="0"/>
              </a:rPr>
              <a:t>→从第三阶段开始，由于需要应对</a:t>
            </a:r>
            <a:r>
              <a:rPr lang="en-US" altLang="zh-CN" b="0" i="0">
                <a:effectLst/>
                <a:latin typeface="Roboto" panose="02000000000000000000" pitchFamily="2" charset="0"/>
              </a:rPr>
              <a:t>BOS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，不得不提高</a:t>
            </a:r>
            <a:r>
              <a:rPr lang="en-US" altLang="zh-CN" b="0" i="0">
                <a:effectLst/>
                <a:latin typeface="Roboto" panose="02000000000000000000" pitchFamily="2" charset="0"/>
              </a:rPr>
              <a:t>LS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（拉力）。</a:t>
            </a:r>
            <a:br>
              <a:rPr lang="zh-CN" altLang="en-US"/>
            </a:br>
            <a:r>
              <a:rPr lang="zh-CN" altLang="en-US" b="0" i="0">
                <a:effectLst/>
                <a:latin typeface="Roboto" panose="02000000000000000000" pitchFamily="2" charset="0"/>
              </a:rPr>
              <a:t>→结果是，在提高</a:t>
            </a:r>
            <a:r>
              <a:rPr lang="en-US" altLang="zh-CN" b="0" i="0">
                <a:effectLst/>
                <a:latin typeface="Roboto" panose="02000000000000000000" pitchFamily="2" charset="0"/>
              </a:rPr>
              <a:t>LS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（拉力）的同时实现了平坦度改善（减少波动）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7630F-8947-4805-B84E-B3A92871B85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389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平整度稳定化（抑制波动）</a:t>
            </a:r>
            <a:endParaRPr lang="en-US" altLang="zh-CN"/>
          </a:p>
          <a:p>
            <a:r>
              <a:rPr lang="en-US" altLang="zh-TW"/>
              <a:t>L/S</a:t>
            </a:r>
            <a:r>
              <a:rPr lang="zh-TW" altLang="en-US"/>
              <a:t>上昇→平坦度</a:t>
            </a:r>
            <a:r>
              <a:rPr lang="en-US" altLang="zh-TW"/>
              <a:t>BASE</a:t>
            </a:r>
            <a:r>
              <a:rPr lang="zh-TW" altLang="en-US"/>
              <a:t>上昇</a:t>
            </a:r>
            <a:endParaRPr lang="en-US" altLang="zh-TW"/>
          </a:p>
          <a:p>
            <a:r>
              <a:rPr lang="en-US" altLang="zh-CN" b="0" i="0">
                <a:effectLst/>
                <a:latin typeface="Roboto" panose="02000000000000000000" pitchFamily="2" charset="0"/>
              </a:rPr>
              <a:t>Tin Pocket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前後的温度梯度非常重要，</a:t>
            </a:r>
            <a:endParaRPr lang="en-US" altLang="zh-CN" b="0" i="0">
              <a:effectLst/>
              <a:latin typeface="Roboto" panose="02000000000000000000" pitchFamily="2" charset="0"/>
            </a:endParaRPr>
          </a:p>
          <a:p>
            <a:r>
              <a:rPr lang="en-US" altLang="zh-CN" b="0" i="0">
                <a:effectLst/>
                <a:latin typeface="Roboto" panose="02000000000000000000" pitchFamily="2" charset="0"/>
              </a:rPr>
              <a:t>1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、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在</a:t>
            </a:r>
            <a:r>
              <a:rPr lang="en-US" altLang="zh-CN" b="0" i="0">
                <a:effectLst/>
                <a:latin typeface="Roboto" panose="02000000000000000000" pitchFamily="2" charset="0"/>
              </a:rPr>
              <a:t>Tin Pocket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中进行快速冷却。因此，采取能够减轻快速冷却的操作方向非常重要。</a:t>
            </a:r>
            <a:endParaRPr lang="en-US" altLang="zh-CN" b="0" i="0">
              <a:effectLst/>
              <a:latin typeface="Roboto" panose="02000000000000000000" pitchFamily="2" charset="0"/>
            </a:endParaRPr>
          </a:p>
          <a:p>
            <a:r>
              <a:rPr lang="en-US" altLang="zh-CN" b="0" i="0">
                <a:effectLst/>
                <a:latin typeface="Roboto" panose="02000000000000000000" pitchFamily="2" charset="0"/>
              </a:rPr>
              <a:t>2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、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通过减小温度差，可以抑制由锡对流引起的温度场不稳定。</a:t>
            </a:r>
            <a:endParaRPr kumimoji="1" lang="en-US" altLang="ja-JP" sz="1200"/>
          </a:p>
          <a:p>
            <a:r>
              <a:rPr lang="zh-TW" altLang="en-US" b="0" i="0">
                <a:effectLst/>
                <a:latin typeface="Roboto" panose="02000000000000000000" pitchFamily="2" charset="0"/>
              </a:rPr>
              <a:t>通過</a:t>
            </a:r>
            <a:r>
              <a:rPr lang="en-US" altLang="zh-TW" b="0" i="0">
                <a:effectLst/>
                <a:latin typeface="Roboto" panose="02000000000000000000" pitchFamily="2" charset="0"/>
              </a:rPr>
              <a:t>WIDE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→</a:t>
            </a:r>
            <a:r>
              <a:rPr lang="en-US" altLang="zh-TW" b="0" i="0">
                <a:effectLst/>
                <a:latin typeface="Roboto" panose="02000000000000000000" pitchFamily="2" charset="0"/>
              </a:rPr>
              <a:t>NARROW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緩和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温度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勾配讓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平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坦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度的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安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定</a:t>
            </a:r>
            <a:endParaRPr kumimoji="1" lang="en-US" altLang="ja-JP" sz="1200"/>
          </a:p>
          <a:p>
            <a:endParaRPr lang="en-US" altLang="zh-TW" b="0" i="0">
              <a:effectLst/>
              <a:latin typeface="Roboto" panose="02000000000000000000" pitchFamily="2" charset="0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7630F-8947-4805-B84E-B3A92871B85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736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>
                <a:effectLst/>
                <a:latin typeface="Roboto" panose="02000000000000000000" pitchFamily="2" charset="0"/>
              </a:rPr>
              <a:t>通过缓和输出梯度，可以减轻温度梯度。</a:t>
            </a:r>
            <a:endParaRPr lang="en-US" altLang="zh-CN" b="0" i="0">
              <a:effectLst/>
              <a:latin typeface="Roboto" panose="02000000000000000000" pitchFamily="2" charset="0"/>
            </a:endParaRPr>
          </a:p>
          <a:p>
            <a:r>
              <a:rPr lang="zh-CN" altLang="en-US" b="0" i="0">
                <a:effectLst/>
                <a:latin typeface="Roboto" panose="02000000000000000000" pitchFamily="2" charset="0"/>
              </a:rPr>
              <a:t>提高</a:t>
            </a:r>
            <a:r>
              <a:rPr lang="en-US" altLang="zh-CN" b="0" i="0">
                <a:effectLst/>
                <a:latin typeface="Roboto" panose="02000000000000000000" pitchFamily="2" charset="0"/>
              </a:rPr>
              <a:t>LS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（拉力）的方向是减小温度差的方向，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與</a:t>
            </a:r>
            <a:r>
              <a:rPr lang="en-US" altLang="zh-TW" b="0" i="0">
                <a:effectLst/>
                <a:latin typeface="Roboto" panose="02000000000000000000" pitchFamily="2" charset="0"/>
              </a:rPr>
              <a:t>YF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比較，流向</a:t>
            </a:r>
            <a:r>
              <a:rPr lang="en-US" altLang="zh-TW" b="0" i="0">
                <a:effectLst/>
                <a:latin typeface="Roboto" panose="02000000000000000000" pitchFamily="2" charset="0"/>
              </a:rPr>
              <a:t>HEATER</a:t>
            </a:r>
            <a:r>
              <a:rPr lang="zh-TW" altLang="en-US" b="0" i="0">
                <a:effectLst/>
                <a:latin typeface="Roboto" panose="02000000000000000000" pitchFamily="2" charset="0"/>
              </a:rPr>
              <a:t>分布</a:t>
            </a:r>
            <a:r>
              <a:rPr lang="zh-CN" altLang="en-US" b="0" i="0">
                <a:effectLst/>
                <a:latin typeface="Roboto" panose="02000000000000000000" pitchFamily="2" charset="0"/>
              </a:rPr>
              <a:t>均匀，可以使温度梯度变得缓和。</a:t>
            </a:r>
            <a:endParaRPr lang="en-US" altLang="zh-TW" b="0" i="0">
              <a:effectLst/>
              <a:latin typeface="Roboto" panose="02000000000000000000" pitchFamily="2" charset="0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7630F-8947-4805-B84E-B3A92871B85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175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just">
              <a:buFont typeface="Wingdings" panose="05000000000000000000" pitchFamily="2" charset="2"/>
              <a:buNone/>
            </a:pPr>
            <a:r>
              <a:rPr lang="en-US" altLang="zh-TW" sz="1600"/>
              <a:t>STEP-1</a:t>
            </a:r>
            <a:r>
              <a:rPr lang="zh-TW" altLang="en-US" sz="1600"/>
              <a:t>、</a:t>
            </a:r>
            <a:r>
              <a:rPr lang="en-US" altLang="zh-TW" sz="1600"/>
              <a:t>2bay C</a:t>
            </a:r>
            <a:r>
              <a:rPr lang="zh-TW" altLang="en-US" sz="1600"/>
              <a:t>部位功率上昇，板形會中薄；</a:t>
            </a:r>
            <a:endParaRPr lang="en-US" altLang="zh-TW" sz="1600"/>
          </a:p>
          <a:p>
            <a:pPr marL="457200" lvl="1" indent="0" algn="just">
              <a:buFont typeface="Wingdings" panose="05000000000000000000" pitchFamily="2" charset="2"/>
              <a:buNone/>
            </a:pPr>
            <a:r>
              <a:rPr lang="en-US" altLang="zh-TW" sz="1600"/>
              <a:t>STEP-2</a:t>
            </a:r>
            <a:r>
              <a:rPr lang="zh-TW" altLang="en-US" sz="1600"/>
              <a:t>、中薄對應讓</a:t>
            </a:r>
            <a:r>
              <a:rPr lang="en-US" altLang="zh-TW" sz="1600"/>
              <a:t>3bay</a:t>
            </a:r>
            <a:r>
              <a:rPr lang="zh-TW" altLang="en-US" sz="1600"/>
              <a:t>功率下降，造成</a:t>
            </a:r>
            <a:r>
              <a:rPr lang="en-US" altLang="zh-TW" sz="1600"/>
              <a:t>4bay</a:t>
            </a:r>
            <a:r>
              <a:rPr lang="zh-TW" altLang="en-US" sz="1600"/>
              <a:t>之後整體溫度下降；</a:t>
            </a:r>
            <a:endParaRPr lang="en-US" altLang="zh-TW" sz="1600"/>
          </a:p>
          <a:p>
            <a:pPr marL="457200" lvl="1" indent="0" algn="just">
              <a:buFont typeface="Wingdings" panose="05000000000000000000" pitchFamily="2" charset="2"/>
              <a:buNone/>
            </a:pPr>
            <a:endParaRPr lang="en-US" altLang="zh-TW" sz="1600"/>
          </a:p>
          <a:p>
            <a:pPr marL="457200" lvl="1" indent="0" algn="l">
              <a:buFont typeface="Wingdings" panose="05000000000000000000" pitchFamily="2" charset="2"/>
              <a:buNone/>
            </a:pPr>
            <a:r>
              <a:rPr lang="zh-CN" altLang="en-US" sz="2400" b="0" i="0">
                <a:effectLst/>
                <a:latin typeface="Roboto" panose="02000000000000000000" pitchFamily="2" charset="0"/>
              </a:rPr>
              <a:t>确保成型的稳</a:t>
            </a:r>
            <a:r>
              <a:rPr lang="zh-TW" altLang="en-US" sz="2400" b="0" i="0">
                <a:effectLst/>
                <a:latin typeface="Roboto" panose="02000000000000000000" pitchFamily="2" charset="0"/>
              </a:rPr>
              <a:t>定，</a:t>
            </a:r>
            <a:r>
              <a:rPr lang="zh-CN" altLang="en-US" sz="2400" b="0" i="0">
                <a:effectLst/>
                <a:latin typeface="Roboto" panose="02000000000000000000" pitchFamily="2" charset="0"/>
              </a:rPr>
              <a:t>将</a:t>
            </a:r>
            <a:r>
              <a:rPr lang="en-US" altLang="zh-CN" sz="2400" b="0" i="0">
                <a:effectLst/>
                <a:latin typeface="Roboto" panose="02000000000000000000" pitchFamily="2" charset="0"/>
              </a:rPr>
              <a:t>2Bay</a:t>
            </a:r>
            <a:r>
              <a:rPr lang="zh-CN" altLang="en-US" sz="2400" b="0" i="0">
                <a:effectLst/>
                <a:latin typeface="Roboto" panose="02000000000000000000" pitchFamily="2" charset="0"/>
              </a:rPr>
              <a:t>的温度保持不变，</a:t>
            </a:r>
            <a:r>
              <a:rPr lang="en-US" altLang="zh-CN" sz="2400" b="0" i="0">
                <a:effectLst/>
                <a:latin typeface="Roboto" panose="02000000000000000000" pitchFamily="2" charset="0"/>
              </a:rPr>
              <a:t>4Bay</a:t>
            </a:r>
            <a:r>
              <a:rPr lang="zh-CN" altLang="en-US" sz="2400" b="0" i="0">
                <a:effectLst/>
                <a:latin typeface="Roboto" panose="02000000000000000000" pitchFamily="2" charset="0"/>
              </a:rPr>
              <a:t>开始逐渐降低温度。</a:t>
            </a:r>
            <a:br>
              <a:rPr lang="zh-CN" altLang="en-US" sz="2400"/>
            </a:br>
            <a:r>
              <a:rPr lang="en-US" altLang="zh-CN" sz="2400" b="0" i="0">
                <a:effectLst/>
                <a:latin typeface="Roboto" panose="02000000000000000000" pitchFamily="2" charset="0"/>
              </a:rPr>
              <a:t>※</a:t>
            </a:r>
            <a:r>
              <a:rPr lang="en-US" altLang="zh-TW" sz="2400" b="0" i="0">
                <a:effectLst/>
                <a:latin typeface="Roboto" panose="02000000000000000000" pitchFamily="2" charset="0"/>
              </a:rPr>
              <a:t>WIDE</a:t>
            </a:r>
            <a:r>
              <a:rPr lang="zh-TW" altLang="en-US" sz="2400" b="0" i="0">
                <a:effectLst/>
                <a:latin typeface="Roboto" panose="02000000000000000000" pitchFamily="2" charset="0"/>
              </a:rPr>
              <a:t>區總出力</a:t>
            </a:r>
            <a:r>
              <a:rPr lang="zh-CN" altLang="en-US" sz="2400" b="0" i="0">
                <a:effectLst/>
                <a:latin typeface="Roboto" panose="02000000000000000000" pitchFamily="2" charset="0"/>
              </a:rPr>
              <a:t>不</a:t>
            </a:r>
            <a:r>
              <a:rPr lang="zh-TW" altLang="en-US" sz="2400" b="0" i="0">
                <a:effectLst/>
                <a:latin typeface="Roboto" panose="02000000000000000000" pitchFamily="2" charset="0"/>
              </a:rPr>
              <a:t>變，透過幅向</a:t>
            </a:r>
            <a:r>
              <a:rPr lang="en-US" altLang="zh-TW" sz="2400" b="0" i="0">
                <a:effectLst/>
                <a:latin typeface="Roboto" panose="02000000000000000000" pitchFamily="2" charset="0"/>
              </a:rPr>
              <a:t>HEATER</a:t>
            </a:r>
            <a:r>
              <a:rPr lang="zh-TW" altLang="en-US" sz="2400" b="0" i="0">
                <a:effectLst/>
                <a:latin typeface="Roboto" panose="02000000000000000000" pitchFamily="2" charset="0"/>
              </a:rPr>
              <a:t>振替操作</a:t>
            </a:r>
            <a:r>
              <a:rPr lang="zh-CN" altLang="en-US" sz="2400" b="0" i="0">
                <a:effectLst/>
                <a:latin typeface="Roboto" panose="02000000000000000000" pitchFamily="2" charset="0"/>
              </a:rPr>
              <a:t>，可以实现降低温度。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7630F-8947-4805-B84E-B3A92871B85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685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18C57-2FA2-A7D6-35A5-9BDA47732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575E19-AFFD-8853-74DE-1496B90905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74490E-AB73-5E75-53A4-E31BA8966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F4D8-CA4C-4DD8-8A1C-D56FBFC46D50}" type="datetime1">
              <a:rPr lang="zh-TW" altLang="en-US" smtClean="0"/>
              <a:t>2024/12/17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1E7147-FA84-1DBB-DFF2-38969B16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D52F06-3BCB-D73C-2CC8-CC7041CE1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321E-284E-4529-8B9D-88669C4D6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67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55B5C4-0CF1-DFC6-7EED-A3191711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3CA955B-B3DE-6579-5486-7D5B4A740C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C88B14-2AA4-70C3-E177-450E0D8D7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9BE6-515C-42FA-B747-B986A26A5AD0}" type="datetime1">
              <a:rPr lang="zh-TW" altLang="en-US" smtClean="0"/>
              <a:t>2024/12/17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125267-AD0F-5EBF-BE2D-A4207BABA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AF519E-94F9-4F70-FE54-ED7751508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321E-284E-4529-8B9D-88669C4D6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95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1A6148D-4FDD-12ED-5B03-84DAD38F5A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24B4703-9402-372D-4FDB-8EA9D79AA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B25625-4DF8-2A21-BD45-E50B435F8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6D7-BC19-4F0A-B34F-419BBAFD0F48}" type="datetime1">
              <a:rPr lang="zh-TW" altLang="en-US" smtClean="0"/>
              <a:t>2024/12/17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F68189-01F1-6C92-3121-17815FD68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B6685B-C010-292D-CB1E-53E96D30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321E-284E-4529-8B9D-88669C4D6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3494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2A7F88-DA52-6533-B720-2CB6A18C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76D6B2-762D-F195-4D54-104B8AAE3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60D505-B5FC-85E9-4B14-BB742FEFA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795C-6BB3-4F66-B45B-61291D9ABD11}" type="datetime1">
              <a:rPr lang="zh-TW" altLang="en-US" smtClean="0"/>
              <a:t>2024/12/17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3D6544-64CF-E3F8-C70F-DDD49F4D7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11DABE-A252-B787-CC4F-F538B4FAE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321E-284E-4529-8B9D-88669C4D6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83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36B7A5-9350-0406-C55E-B3EA24597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83BDB6-C4FC-088C-EE78-ADDCDE3A2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C22EF1-5E7F-95C1-6843-9922BE10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227A-3EB4-4159-8421-6B2469475D8F}" type="datetime1">
              <a:rPr lang="zh-TW" altLang="en-US" smtClean="0"/>
              <a:t>2024/12/17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C68F9C-C270-4CFB-9456-47837D3D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E063DA-1A21-B6A8-D15A-DCB92AD8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321E-284E-4529-8B9D-88669C4D6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58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24849A-46E5-C5E8-F597-B9B4B3D4E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2D2F8C-E0DD-932E-4FEA-F79EAA0C3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D1338CF-C356-FC2E-5E16-3C2DAB30B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408F57-3E36-3408-4000-F25C6806F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CE830-AE96-43C1-9C04-4F2543B6596B}" type="datetime1">
              <a:rPr lang="zh-TW" altLang="en-US" smtClean="0"/>
              <a:t>2024/12/17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600FEB4-9602-C99E-625E-024D019D5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231A962-A1F0-FF68-D012-321E230D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321E-284E-4529-8B9D-88669C4D6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691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F733E-A679-508C-F9B0-6628FB96F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E860EE-223E-F9D2-E4AD-528F887E3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39DF090-87FB-9EA8-1723-D554E3696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6A15201-421B-6554-C609-FB5F57878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FA6339F-1CA3-1BA8-A590-A0F7F8233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D6FC694-79C8-370D-9120-EE577C121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B71FB-BE56-4540-97FF-EB584098AC6F}" type="datetime1">
              <a:rPr lang="zh-TW" altLang="en-US" smtClean="0"/>
              <a:t>2024/12/17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3AFEAF3-48F6-27E0-A57B-242DC2DF5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741748A-9ABB-EFBD-91F8-B8D247EC6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321E-284E-4529-8B9D-88669C4D6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367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FB0493-DD67-D5F3-443E-27D744ED9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BB20F84-D7CC-C981-A9D0-B8014D7C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FC567-B02C-4882-8FAF-3B6022BE0A2E}" type="datetime1">
              <a:rPr lang="zh-TW" altLang="en-US" smtClean="0"/>
              <a:t>2024/12/17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F0911FE-E81C-1CA2-9913-682838D7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F5D0B17-BDF8-2B62-001F-E420CFC0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321E-284E-4529-8B9D-88669C4D6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0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0C64CEA-0994-6216-44CC-811C1D8A2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D9849-337D-4CD5-BDB1-9D002399E8FD}" type="datetime1">
              <a:rPr lang="zh-TW" altLang="en-US" smtClean="0"/>
              <a:t>2024/12/17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768C068-13A9-D96B-0EC9-C3CEF9B7C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F9D539-EF23-421A-E4F3-5DA116BC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321E-284E-4529-8B9D-88669C4D6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950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48929C-19D6-9C60-72CA-C98F4D96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5645CB-794F-0022-D6DA-9291F2D34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606E6D-F226-E433-BAF6-0DB1C3C07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476E06-10B7-7E65-82B7-B3E5CB13D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89B9-606D-4AF7-9DE6-F27C8D62156E}" type="datetime1">
              <a:rPr lang="zh-TW" altLang="en-US" smtClean="0"/>
              <a:t>2024/12/17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9D7ADDC-334E-2354-FF9E-B420502C1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172556E-A7A4-DB16-A7A5-576E02F8F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321E-284E-4529-8B9D-88669C4D6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899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DCE661-18C1-A7AA-A39D-5C5D64C0F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09C4DE4-B896-136B-0A5D-F6E932300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CCAD95A-143C-878E-0364-05A67C912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5C8D5BA-7BFC-F1E6-71EA-748B35116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ABFD-21AC-4108-9075-8F494F65BDB5}" type="datetime1">
              <a:rPr lang="zh-TW" altLang="en-US" smtClean="0"/>
              <a:t>2024/12/17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98438CC-2BAB-C6A7-2484-2B592111C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7B3A6A-9FB4-D509-7D0C-6F615FE5F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321E-284E-4529-8B9D-88669C4D6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997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CB48F5D-78CD-F71E-1AFC-2320CD05B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EAF3E3-256A-7A76-7BF4-2CD929BE8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6F09A6-9379-4A82-B05D-65B20B5AF5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41AED-64D7-4203-AEB1-65D221E43ABC}" type="datetime1">
              <a:rPr lang="zh-TW" altLang="en-US" smtClean="0"/>
              <a:t>2024/12/17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75A6DF-CA49-5271-E4C6-2D270C4A4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5315CB-78B5-CD72-080D-A5B625547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7321E-284E-4529-8B9D-88669C4D6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8062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emf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3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emf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0DDF7-5D32-C8B4-FE5B-551892D72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84611"/>
            <a:ext cx="9144000" cy="1125351"/>
          </a:xfrm>
          <a:solidFill>
            <a:schemeClr val="accent5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altLang="zh-TW" sz="44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EF</a:t>
            </a:r>
            <a:r>
              <a:rPr lang="zh-TW" altLang="en-US" sz="44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窯薄板報告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2E58AA4-F201-6F16-51D4-3764C3405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54070"/>
            <a:ext cx="9144000" cy="703729"/>
          </a:xfrm>
        </p:spPr>
        <p:txBody>
          <a:bodyPr>
            <a:normAutofit/>
          </a:bodyPr>
          <a:lstStyle/>
          <a:p>
            <a:r>
              <a:rPr lang="zh-TW" altLang="en-US" sz="2800">
                <a:latin typeface="Meiryo UI" panose="020B0604030504040204" pitchFamily="34" charset="-128"/>
                <a:ea typeface="Meiryo UI" panose="020B0604030504040204" pitchFamily="34" charset="-128"/>
              </a:rPr>
              <a:t>素材製造二課 </a:t>
            </a:r>
            <a:r>
              <a:rPr lang="en-US" altLang="zh-TW" sz="2800">
                <a:latin typeface="Meiryo UI" panose="020B0604030504040204" pitchFamily="34" charset="-128"/>
                <a:ea typeface="Meiryo UI" panose="020B0604030504040204" pitchFamily="34" charset="-128"/>
              </a:rPr>
              <a:t>EF</a:t>
            </a:r>
            <a:r>
              <a:rPr lang="zh-TW" altLang="en-US" sz="2800">
                <a:latin typeface="Meiryo UI" panose="020B0604030504040204" pitchFamily="34" charset="-128"/>
                <a:ea typeface="Meiryo UI" panose="020B0604030504040204" pitchFamily="34" charset="-128"/>
              </a:rPr>
              <a:t>窯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EEA102-75A2-5C61-ABE8-E9FCFE73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107321E-284E-4529-8B9D-88669C4D65E3}" type="slidenum">
              <a:rPr lang="zh-TW" altLang="en-US" sz="2800" smtClean="0">
                <a:solidFill>
                  <a:srgbClr val="C00000"/>
                </a:solidFill>
                <a:highlight>
                  <a:srgbClr val="FFFF00"/>
                </a:highlight>
              </a:rPr>
              <a:t>1</a:t>
            </a:fld>
            <a:endParaRPr lang="zh-TW" altLang="en-US" sz="28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48258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8B63DA-721E-A2CE-A182-CA7B3365C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477837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altLang="ja-JP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EF</a:t>
            </a:r>
            <a:r>
              <a:rPr lang="ja-JP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窯</a:t>
            </a:r>
            <a:r>
              <a:rPr lang="zh-TW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平坦度</a:t>
            </a:r>
            <a:r>
              <a:rPr lang="ja-JP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対応</a:t>
            </a:r>
            <a:r>
              <a:rPr lang="en-US" altLang="zh-TW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-2</a:t>
            </a:r>
            <a:endParaRPr lang="zh-TW" altLang="en-US" sz="2800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5" name="投影片編號版面配置區 3">
            <a:extLst>
              <a:ext uri="{FF2B5EF4-FFF2-40B4-BE49-F238E27FC236}">
                <a16:creationId xmlns:a16="http://schemas.microsoft.com/office/drawing/2014/main" id="{720176C6-A13F-889E-C04B-3BD19C3E9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107321E-284E-4529-8B9D-88669C4D65E3}" type="slidenum">
              <a:rPr lang="zh-TW" altLang="en-US" sz="2800" smtClean="0">
                <a:solidFill>
                  <a:srgbClr val="C00000"/>
                </a:solidFill>
                <a:highlight>
                  <a:srgbClr val="FFFF00"/>
                </a:highlight>
              </a:rPr>
              <a:t>10</a:t>
            </a:fld>
            <a:endParaRPr lang="zh-TW" altLang="en-US" sz="28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7" name="副標題 4">
            <a:extLst>
              <a:ext uri="{FF2B5EF4-FFF2-40B4-BE49-F238E27FC236}">
                <a16:creationId xmlns:a16="http://schemas.microsoft.com/office/drawing/2014/main" id="{BE9EEA10-AFEF-C781-C419-3B1F525720B3}"/>
              </a:ext>
            </a:extLst>
          </p:cNvPr>
          <p:cNvSpPr txBox="1">
            <a:spLocks/>
          </p:cNvSpPr>
          <p:nvPr/>
        </p:nvSpPr>
        <p:spPr>
          <a:xfrm>
            <a:off x="1323002" y="587928"/>
            <a:ext cx="4688282" cy="897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2bay C,E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部位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出力振替、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板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形状が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中薄；</a:t>
            </a:r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lvl="1" algn="l"/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中薄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対応して</a:t>
            </a: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3bay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出力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下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げ、</a:t>
            </a: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4bay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以降の全体温度が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下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がる。</a:t>
            </a:r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0D448FFA-06BC-B4A7-6AEE-C2619851063B}"/>
              </a:ext>
            </a:extLst>
          </p:cNvPr>
          <p:cNvGrpSpPr/>
          <p:nvPr/>
        </p:nvGrpSpPr>
        <p:grpSpPr>
          <a:xfrm>
            <a:off x="6260431" y="625683"/>
            <a:ext cx="5838427" cy="5514915"/>
            <a:chOff x="6260431" y="625683"/>
            <a:chExt cx="5838427" cy="551491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9DFD271-E148-ACD5-8B8D-4F44469BE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2784" y="625683"/>
              <a:ext cx="5826074" cy="1723562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CB0B6C56-A092-853C-9225-38494570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2784" y="2378333"/>
              <a:ext cx="5826074" cy="1864778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FA9E7424-31DC-A4A3-E6F5-4D8910513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0431" y="4272199"/>
              <a:ext cx="5826074" cy="1868399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AAA2978-861C-B268-702B-AB68377A4053}"/>
                </a:ext>
              </a:extLst>
            </p:cNvPr>
            <p:cNvSpPr txBox="1"/>
            <p:nvPr/>
          </p:nvSpPr>
          <p:spPr>
            <a:xfrm>
              <a:off x="6908802" y="1842064"/>
              <a:ext cx="4820721" cy="55399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600"/>
                <a:t>EF </a:t>
              </a:r>
              <a:r>
                <a:rPr lang="en-US" altLang="zh-TW" sz="1400"/>
                <a:t>4</a:t>
              </a:r>
              <a:r>
                <a:rPr lang="en-US" altLang="zh-TW" sz="1400" baseline="30000"/>
                <a:t>th</a:t>
              </a:r>
              <a:r>
                <a:rPr lang="en-US" altLang="zh-TW" sz="1400"/>
                <a:t> 29t/d                                           </a:t>
              </a:r>
              <a:r>
                <a:rPr lang="zh-TW" altLang="en-US" sz="1400"/>
                <a:t>→</a:t>
              </a:r>
              <a:r>
                <a:rPr lang="en-US" altLang="zh-TW" sz="1400"/>
                <a:t>5</a:t>
              </a:r>
              <a:r>
                <a:rPr lang="en-US" altLang="zh-TW" sz="1400" baseline="30000"/>
                <a:t>th</a:t>
              </a:r>
              <a:r>
                <a:rPr lang="en-US" altLang="zh-TW" sz="1400"/>
                <a:t> 30t/d</a:t>
              </a:r>
            </a:p>
            <a:p>
              <a:r>
                <a:rPr lang="en-US" altLang="zh-TW" sz="1400"/>
                <a:t>        412m/h                                           </a:t>
              </a:r>
              <a:r>
                <a:rPr lang="zh-TW" altLang="en-US" sz="1400"/>
                <a:t>→</a:t>
              </a:r>
              <a:r>
                <a:rPr lang="en-US" altLang="zh-TW" sz="1400"/>
                <a:t>413m/h</a:t>
              </a:r>
            </a:p>
          </p:txBody>
        </p:sp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E63F1F2F-EAAF-E337-C0DA-A3CDC191598B}"/>
                </a:ext>
              </a:extLst>
            </p:cNvPr>
            <p:cNvCxnSpPr/>
            <p:nvPr/>
          </p:nvCxnSpPr>
          <p:spPr>
            <a:xfrm>
              <a:off x="9589788" y="966436"/>
              <a:ext cx="0" cy="5028922"/>
            </a:xfrm>
            <a:prstGeom prst="line">
              <a:avLst/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571A42E-3742-FC37-309C-10DBC557BCEE}"/>
                </a:ext>
              </a:extLst>
            </p:cNvPr>
            <p:cNvSpPr txBox="1"/>
            <p:nvPr/>
          </p:nvSpPr>
          <p:spPr>
            <a:xfrm>
              <a:off x="9598133" y="2584728"/>
              <a:ext cx="2256269" cy="307777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400" b="0" i="0">
                  <a:effectLst/>
                  <a:latin typeface="Meiryo UI" panose="020B0604030504040204" pitchFamily="34" charset="-128"/>
                  <a:ea typeface="Meiryo UI" panose="020B0604030504040204" pitchFamily="34" charset="-128"/>
                </a:rPr>
                <a:t>温度下降</a:t>
              </a:r>
              <a:r>
                <a:rPr lang="zh-TW" altLang="en-US" sz="1400">
                  <a:latin typeface="Meiryo UI" panose="020B0604030504040204" pitchFamily="34" charset="-128"/>
                  <a:ea typeface="Meiryo UI" panose="020B0604030504040204" pitchFamily="34" charset="-128"/>
                </a:rPr>
                <a:t>→</a:t>
              </a:r>
              <a:r>
                <a:rPr lang="ja-JP" altLang="en-US" sz="1400">
                  <a:latin typeface="Meiryo UI" panose="020B0604030504040204" pitchFamily="34" charset="-128"/>
                  <a:ea typeface="Meiryo UI" panose="020B0604030504040204" pitchFamily="34" charset="-128"/>
                </a:rPr>
                <a:t>平坦度良化</a:t>
              </a:r>
              <a:endParaRPr lang="zh-TW" altLang="en-US" sz="140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142A489D-FC12-9AFD-D37E-4C0620BE73C1}"/>
              </a:ext>
            </a:extLst>
          </p:cNvPr>
          <p:cNvGrpSpPr/>
          <p:nvPr/>
        </p:nvGrpSpPr>
        <p:grpSpPr>
          <a:xfrm>
            <a:off x="337596" y="1146150"/>
            <a:ext cx="6253197" cy="5085565"/>
            <a:chOff x="337596" y="1171550"/>
            <a:chExt cx="6253197" cy="5085565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DE4CDD5C-7780-1DD8-2B29-D958FD941B42}"/>
                </a:ext>
              </a:extLst>
            </p:cNvPr>
            <p:cNvGrpSpPr/>
            <p:nvPr/>
          </p:nvGrpSpPr>
          <p:grpSpPr>
            <a:xfrm>
              <a:off x="337596" y="1947863"/>
              <a:ext cx="5526648" cy="3889947"/>
              <a:chOff x="387096" y="1663778"/>
              <a:chExt cx="5526648" cy="3889947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97C13FAF-F5CC-E8B1-B215-E7F198E55F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375" y="1663778"/>
                <a:ext cx="5452369" cy="3889947"/>
              </a:xfrm>
              <a:prstGeom prst="rect">
                <a:avLst/>
              </a:prstGeom>
              <a:solidFill>
                <a:schemeClr val="bg1"/>
              </a:solidFill>
            </p:spPr>
          </p:pic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2A8E1EE0-7A18-2565-F894-5851FA31A684}"/>
                  </a:ext>
                </a:extLst>
              </p:cNvPr>
              <p:cNvGrpSpPr/>
              <p:nvPr/>
            </p:nvGrpSpPr>
            <p:grpSpPr>
              <a:xfrm>
                <a:off x="387096" y="2132718"/>
                <a:ext cx="5448749" cy="2939268"/>
                <a:chOff x="387096" y="2132718"/>
                <a:chExt cx="5448749" cy="2939268"/>
              </a:xfrm>
            </p:grpSpPr>
            <p:sp>
              <p:nvSpPr>
                <p:cNvPr id="21" name="箭號: 五邊形 20">
                  <a:extLst>
                    <a:ext uri="{FF2B5EF4-FFF2-40B4-BE49-F238E27FC236}">
                      <a16:creationId xmlns:a16="http://schemas.microsoft.com/office/drawing/2014/main" id="{6556C1CC-0AC2-B9ED-5EA9-4F13CA491789}"/>
                    </a:ext>
                  </a:extLst>
                </p:cNvPr>
                <p:cNvSpPr/>
                <p:nvPr/>
              </p:nvSpPr>
              <p:spPr>
                <a:xfrm flipH="1">
                  <a:off x="4812173" y="3106448"/>
                  <a:ext cx="410511" cy="1027365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200">
                      <a:solidFill>
                        <a:srgbClr val="FF0000"/>
                      </a:solidFill>
                      <a:highlight>
                        <a:srgbClr val="C0C0C0"/>
                      </a:highlight>
                    </a:rPr>
                    <a:t>上昇</a:t>
                  </a:r>
                </a:p>
              </p:txBody>
            </p:sp>
            <p:sp>
              <p:nvSpPr>
                <p:cNvPr id="10" name="箭號: 五邊形 20">
                  <a:extLst>
                    <a:ext uri="{FF2B5EF4-FFF2-40B4-BE49-F238E27FC236}">
                      <a16:creationId xmlns:a16="http://schemas.microsoft.com/office/drawing/2014/main" id="{9CFB2278-5510-0580-ACE6-CE1E1BE62CE0}"/>
                    </a:ext>
                  </a:extLst>
                </p:cNvPr>
                <p:cNvSpPr/>
                <p:nvPr/>
              </p:nvSpPr>
              <p:spPr>
                <a:xfrm flipH="1">
                  <a:off x="4812170" y="2562508"/>
                  <a:ext cx="410511" cy="543940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 w="1905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sz="1200">
                      <a:solidFill>
                        <a:srgbClr val="0000FF"/>
                      </a:solidFill>
                      <a:highlight>
                        <a:srgbClr val="C0C0C0"/>
                      </a:highlight>
                    </a:rPr>
                    <a:t>下降</a:t>
                  </a:r>
                  <a:endParaRPr lang="zh-TW" altLang="en-US" sz="1200">
                    <a:solidFill>
                      <a:srgbClr val="0000FF"/>
                    </a:solidFill>
                    <a:highlight>
                      <a:srgbClr val="C0C0C0"/>
                    </a:highlight>
                  </a:endParaRPr>
                </a:p>
              </p:txBody>
            </p:sp>
            <p:sp>
              <p:nvSpPr>
                <p:cNvPr id="12" name="箭號: 五邊形 20">
                  <a:extLst>
                    <a:ext uri="{FF2B5EF4-FFF2-40B4-BE49-F238E27FC236}">
                      <a16:creationId xmlns:a16="http://schemas.microsoft.com/office/drawing/2014/main" id="{31E4EF39-A70C-2E27-924B-2C76803A3AFD}"/>
                    </a:ext>
                  </a:extLst>
                </p:cNvPr>
                <p:cNvSpPr/>
                <p:nvPr/>
              </p:nvSpPr>
              <p:spPr>
                <a:xfrm flipH="1">
                  <a:off x="4812170" y="4122605"/>
                  <a:ext cx="410511" cy="555148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 w="1905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sz="1200">
                      <a:solidFill>
                        <a:srgbClr val="0000FF"/>
                      </a:solidFill>
                      <a:highlight>
                        <a:srgbClr val="C0C0C0"/>
                      </a:highlight>
                    </a:rPr>
                    <a:t>下降</a:t>
                  </a:r>
                  <a:endParaRPr lang="zh-TW" altLang="en-US" sz="1200">
                    <a:solidFill>
                      <a:srgbClr val="0000FF"/>
                    </a:solidFill>
                    <a:highlight>
                      <a:srgbClr val="C0C0C0"/>
                    </a:highlight>
                  </a:endParaRPr>
                </a:p>
              </p:txBody>
            </p:sp>
            <p:sp>
              <p:nvSpPr>
                <p:cNvPr id="27" name="箭號: 五邊形 20">
                  <a:extLst>
                    <a:ext uri="{FF2B5EF4-FFF2-40B4-BE49-F238E27FC236}">
                      <a16:creationId xmlns:a16="http://schemas.microsoft.com/office/drawing/2014/main" id="{E3828E21-14BA-DD75-69DC-6C1D2CD3503B}"/>
                    </a:ext>
                  </a:extLst>
                </p:cNvPr>
                <p:cNvSpPr/>
                <p:nvPr/>
              </p:nvSpPr>
              <p:spPr>
                <a:xfrm flipH="1">
                  <a:off x="3724305" y="3170315"/>
                  <a:ext cx="410511" cy="934813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200">
                      <a:solidFill>
                        <a:srgbClr val="FF0000"/>
                      </a:solidFill>
                      <a:highlight>
                        <a:srgbClr val="C0C0C0"/>
                      </a:highlight>
                    </a:rPr>
                    <a:t>上昇</a:t>
                  </a:r>
                </a:p>
              </p:txBody>
            </p:sp>
            <p:sp>
              <p:nvSpPr>
                <p:cNvPr id="32" name="箭號: 五邊形 20">
                  <a:extLst>
                    <a:ext uri="{FF2B5EF4-FFF2-40B4-BE49-F238E27FC236}">
                      <a16:creationId xmlns:a16="http://schemas.microsoft.com/office/drawing/2014/main" id="{C6BCFACC-645D-FDAC-159E-D9E1304E5957}"/>
                    </a:ext>
                  </a:extLst>
                </p:cNvPr>
                <p:cNvSpPr/>
                <p:nvPr/>
              </p:nvSpPr>
              <p:spPr>
                <a:xfrm flipH="1">
                  <a:off x="3742166" y="2502050"/>
                  <a:ext cx="410511" cy="658048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 w="1905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sz="1200">
                      <a:solidFill>
                        <a:srgbClr val="0000FF"/>
                      </a:solidFill>
                      <a:highlight>
                        <a:srgbClr val="C0C0C0"/>
                      </a:highlight>
                    </a:rPr>
                    <a:t>下降</a:t>
                  </a:r>
                  <a:endParaRPr lang="zh-TW" altLang="en-US" sz="1200">
                    <a:solidFill>
                      <a:srgbClr val="0000FF"/>
                    </a:solidFill>
                    <a:highlight>
                      <a:srgbClr val="C0C0C0"/>
                    </a:highlight>
                  </a:endParaRPr>
                </a:p>
              </p:txBody>
            </p:sp>
            <p:sp>
              <p:nvSpPr>
                <p:cNvPr id="33" name="箭號: 五邊形 20">
                  <a:extLst>
                    <a:ext uri="{FF2B5EF4-FFF2-40B4-BE49-F238E27FC236}">
                      <a16:creationId xmlns:a16="http://schemas.microsoft.com/office/drawing/2014/main" id="{7A5A19E1-B1A7-89A6-3B51-23B7081CBBAB}"/>
                    </a:ext>
                  </a:extLst>
                </p:cNvPr>
                <p:cNvSpPr/>
                <p:nvPr/>
              </p:nvSpPr>
              <p:spPr>
                <a:xfrm flipH="1">
                  <a:off x="3724301" y="4104700"/>
                  <a:ext cx="410511" cy="734132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 w="1905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sz="1200">
                      <a:solidFill>
                        <a:srgbClr val="0000FF"/>
                      </a:solidFill>
                      <a:highlight>
                        <a:srgbClr val="C0C0C0"/>
                      </a:highlight>
                    </a:rPr>
                    <a:t>下降</a:t>
                  </a:r>
                  <a:endParaRPr lang="zh-TW" altLang="en-US" sz="1200">
                    <a:solidFill>
                      <a:srgbClr val="0000FF"/>
                    </a:solidFill>
                    <a:highlight>
                      <a:srgbClr val="C0C0C0"/>
                    </a:highlight>
                  </a:endParaRPr>
                </a:p>
              </p:txBody>
            </p:sp>
            <p:sp>
              <p:nvSpPr>
                <p:cNvPr id="34" name="箭號: 五邊形 20">
                  <a:extLst>
                    <a:ext uri="{FF2B5EF4-FFF2-40B4-BE49-F238E27FC236}">
                      <a16:creationId xmlns:a16="http://schemas.microsoft.com/office/drawing/2014/main" id="{081EA1DD-5E07-0DBA-5E8E-9B496FA62BD4}"/>
                    </a:ext>
                  </a:extLst>
                </p:cNvPr>
                <p:cNvSpPr/>
                <p:nvPr/>
              </p:nvSpPr>
              <p:spPr>
                <a:xfrm flipH="1">
                  <a:off x="4279140" y="2440511"/>
                  <a:ext cx="410511" cy="477010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200">
                      <a:solidFill>
                        <a:srgbClr val="FF0000"/>
                      </a:solidFill>
                      <a:highlight>
                        <a:srgbClr val="C0C0C0"/>
                      </a:highlight>
                    </a:rPr>
                    <a:t>上昇</a:t>
                  </a:r>
                </a:p>
              </p:txBody>
            </p:sp>
            <p:sp>
              <p:nvSpPr>
                <p:cNvPr id="35" name="箭號: 五邊形 20">
                  <a:extLst>
                    <a:ext uri="{FF2B5EF4-FFF2-40B4-BE49-F238E27FC236}">
                      <a16:creationId xmlns:a16="http://schemas.microsoft.com/office/drawing/2014/main" id="{F909F39D-2619-657E-E64F-CE4CBD146290}"/>
                    </a:ext>
                  </a:extLst>
                </p:cNvPr>
                <p:cNvSpPr/>
                <p:nvPr/>
              </p:nvSpPr>
              <p:spPr>
                <a:xfrm flipH="1">
                  <a:off x="4279140" y="4429467"/>
                  <a:ext cx="410511" cy="477010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200">
                      <a:solidFill>
                        <a:srgbClr val="FF0000"/>
                      </a:solidFill>
                      <a:highlight>
                        <a:srgbClr val="C0C0C0"/>
                      </a:highlight>
                    </a:rPr>
                    <a:t>上昇</a:t>
                  </a:r>
                </a:p>
              </p:txBody>
            </p:sp>
            <p:sp>
              <p:nvSpPr>
                <p:cNvPr id="50" name="箭號: 五邊形 20">
                  <a:extLst>
                    <a:ext uri="{FF2B5EF4-FFF2-40B4-BE49-F238E27FC236}">
                      <a16:creationId xmlns:a16="http://schemas.microsoft.com/office/drawing/2014/main" id="{BDC7E4FB-C74F-2341-C02A-1932ACBC1D2C}"/>
                    </a:ext>
                  </a:extLst>
                </p:cNvPr>
                <p:cNvSpPr/>
                <p:nvPr/>
              </p:nvSpPr>
              <p:spPr>
                <a:xfrm flipH="1">
                  <a:off x="5425334" y="2932967"/>
                  <a:ext cx="410511" cy="1339372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 w="1905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sz="1200">
                      <a:solidFill>
                        <a:srgbClr val="0000FF"/>
                      </a:solidFill>
                      <a:highlight>
                        <a:srgbClr val="C0C0C0"/>
                      </a:highlight>
                    </a:rPr>
                    <a:t>下降</a:t>
                  </a:r>
                  <a:endParaRPr lang="zh-TW" altLang="en-US" sz="1200">
                    <a:solidFill>
                      <a:srgbClr val="0000FF"/>
                    </a:solidFill>
                    <a:highlight>
                      <a:srgbClr val="C0C0C0"/>
                    </a:highlight>
                  </a:endParaRPr>
                </a:p>
              </p:txBody>
            </p:sp>
            <p:sp>
              <p:nvSpPr>
                <p:cNvPr id="52" name="箭號: 五邊形 20">
                  <a:extLst>
                    <a:ext uri="{FF2B5EF4-FFF2-40B4-BE49-F238E27FC236}">
                      <a16:creationId xmlns:a16="http://schemas.microsoft.com/office/drawing/2014/main" id="{D71D91F3-2214-BC0A-1203-0956117CBC0D}"/>
                    </a:ext>
                  </a:extLst>
                </p:cNvPr>
                <p:cNvSpPr/>
                <p:nvPr/>
              </p:nvSpPr>
              <p:spPr>
                <a:xfrm flipH="1">
                  <a:off x="3196415" y="2903768"/>
                  <a:ext cx="410511" cy="1439952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200">
                      <a:solidFill>
                        <a:srgbClr val="FF0000"/>
                      </a:solidFill>
                      <a:highlight>
                        <a:srgbClr val="C0C0C0"/>
                      </a:highlight>
                    </a:rPr>
                    <a:t>上昇</a:t>
                  </a:r>
                </a:p>
              </p:txBody>
            </p:sp>
            <p:sp>
              <p:nvSpPr>
                <p:cNvPr id="53" name="箭號: 五邊形 20">
                  <a:extLst>
                    <a:ext uri="{FF2B5EF4-FFF2-40B4-BE49-F238E27FC236}">
                      <a16:creationId xmlns:a16="http://schemas.microsoft.com/office/drawing/2014/main" id="{FD6137E8-3E1A-A5A0-BFA1-DBEAFBE1A218}"/>
                    </a:ext>
                  </a:extLst>
                </p:cNvPr>
                <p:cNvSpPr/>
                <p:nvPr/>
              </p:nvSpPr>
              <p:spPr>
                <a:xfrm flipH="1">
                  <a:off x="2640191" y="2185607"/>
                  <a:ext cx="410511" cy="477010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200">
                      <a:solidFill>
                        <a:srgbClr val="FF0000"/>
                      </a:solidFill>
                      <a:highlight>
                        <a:srgbClr val="C0C0C0"/>
                      </a:highlight>
                    </a:rPr>
                    <a:t>上昇</a:t>
                  </a:r>
                </a:p>
              </p:txBody>
            </p:sp>
            <p:sp>
              <p:nvSpPr>
                <p:cNvPr id="54" name="箭號: 五邊形 20">
                  <a:extLst>
                    <a:ext uri="{FF2B5EF4-FFF2-40B4-BE49-F238E27FC236}">
                      <a16:creationId xmlns:a16="http://schemas.microsoft.com/office/drawing/2014/main" id="{015DB244-3242-559B-EBB8-B2F75015C2FB}"/>
                    </a:ext>
                  </a:extLst>
                </p:cNvPr>
                <p:cNvSpPr/>
                <p:nvPr/>
              </p:nvSpPr>
              <p:spPr>
                <a:xfrm flipH="1">
                  <a:off x="2640191" y="4594976"/>
                  <a:ext cx="410511" cy="477010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200">
                      <a:solidFill>
                        <a:srgbClr val="FF0000"/>
                      </a:solidFill>
                      <a:highlight>
                        <a:srgbClr val="C0C0C0"/>
                      </a:highlight>
                    </a:rPr>
                    <a:t>上昇</a:t>
                  </a:r>
                </a:p>
              </p:txBody>
            </p:sp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DC2273D1-D45B-D006-860A-E2D9C95290AF}"/>
                    </a:ext>
                  </a:extLst>
                </p:cNvPr>
                <p:cNvSpPr txBox="1"/>
                <p:nvPr/>
              </p:nvSpPr>
              <p:spPr>
                <a:xfrm>
                  <a:off x="387096" y="2132718"/>
                  <a:ext cx="32381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/>
                    <a:t>Bath setting(5</a:t>
                  </a:r>
                  <a:r>
                    <a:rPr lang="en-US" altLang="zh-TW" baseline="30000"/>
                    <a:t>th</a:t>
                  </a:r>
                  <a:r>
                    <a:rPr lang="en-US" altLang="zh-TW"/>
                    <a:t>  30 – 4</a:t>
                  </a:r>
                  <a:r>
                    <a:rPr lang="en-US" altLang="zh-TW" baseline="30000"/>
                    <a:t>th</a:t>
                  </a:r>
                  <a:r>
                    <a:rPr lang="en-US" altLang="zh-TW"/>
                    <a:t> 29t/d)</a:t>
                  </a:r>
                  <a:endParaRPr lang="zh-TW" altLang="en-US"/>
                </a:p>
              </p:txBody>
            </p:sp>
          </p:grpSp>
        </p:grpSp>
        <p:sp>
          <p:nvSpPr>
            <p:cNvPr id="13" name="箭號: 五邊形 12">
              <a:extLst>
                <a:ext uri="{FF2B5EF4-FFF2-40B4-BE49-F238E27FC236}">
                  <a16:creationId xmlns:a16="http://schemas.microsoft.com/office/drawing/2014/main" id="{95D80252-BD50-0967-2DEF-AE353E43E5E5}"/>
                </a:ext>
              </a:extLst>
            </p:cNvPr>
            <p:cNvSpPr/>
            <p:nvPr/>
          </p:nvSpPr>
          <p:spPr>
            <a:xfrm flipH="1">
              <a:off x="4133049" y="3330075"/>
              <a:ext cx="547327" cy="120300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rgbClr val="0000FF"/>
                  </a:solidFill>
                </a:rPr>
                <a:t>下降</a:t>
              </a:r>
              <a:endParaRPr lang="zh-TW" altLang="en-US">
                <a:solidFill>
                  <a:srgbClr val="0000FF"/>
                </a:solidFill>
              </a:endParaRPr>
            </a:p>
          </p:txBody>
        </p:sp>
        <p:sp>
          <p:nvSpPr>
            <p:cNvPr id="16" name="箭號: 五邊形 15">
              <a:extLst>
                <a:ext uri="{FF2B5EF4-FFF2-40B4-BE49-F238E27FC236}">
                  <a16:creationId xmlns:a16="http://schemas.microsoft.com/office/drawing/2014/main" id="{4079E746-E938-98DF-BA72-C4DDFD4F981B}"/>
                </a:ext>
              </a:extLst>
            </p:cNvPr>
            <p:cNvSpPr/>
            <p:nvPr/>
          </p:nvSpPr>
          <p:spPr>
            <a:xfrm flipH="1">
              <a:off x="936721" y="1191186"/>
              <a:ext cx="4195161" cy="684541"/>
            </a:xfrm>
            <a:prstGeom prst="homePlate">
              <a:avLst>
                <a:gd name="adj" fmla="val 58997"/>
              </a:avLst>
            </a:prstGeom>
            <a:noFill/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b="1">
                  <a:solidFill>
                    <a:srgbClr val="0000FF"/>
                  </a:solidFill>
                </a:rPr>
                <a:t>温度低下</a:t>
              </a:r>
              <a:endParaRPr lang="zh-TW" altLang="en-US" b="1">
                <a:solidFill>
                  <a:srgbClr val="0000FF"/>
                </a:solidFill>
              </a:endParaRPr>
            </a:p>
          </p:txBody>
        </p: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C2999A47-156E-7D13-CFCE-2BCDFA4E6532}"/>
                </a:ext>
              </a:extLst>
            </p:cNvPr>
            <p:cNvCxnSpPr/>
            <p:nvPr/>
          </p:nvCxnSpPr>
          <p:spPr>
            <a:xfrm>
              <a:off x="2590691" y="5570305"/>
              <a:ext cx="0" cy="68681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095E5CCA-4F84-3DD5-F801-1FE70C48B3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368" t="-284" r="25135" b="93586"/>
            <a:stretch/>
          </p:blipFill>
          <p:spPr>
            <a:xfrm>
              <a:off x="975928" y="1775939"/>
              <a:ext cx="4962596" cy="443298"/>
            </a:xfrm>
            <a:prstGeom prst="rect">
              <a:avLst/>
            </a:prstGeom>
          </p:spPr>
        </p:pic>
        <p:sp>
          <p:nvSpPr>
            <p:cNvPr id="36" name="箭號: 五邊形 15">
              <a:extLst>
                <a:ext uri="{FF2B5EF4-FFF2-40B4-BE49-F238E27FC236}">
                  <a16:creationId xmlns:a16="http://schemas.microsoft.com/office/drawing/2014/main" id="{0CEE9FA1-B710-A98A-8989-E9BD56914808}"/>
                </a:ext>
              </a:extLst>
            </p:cNvPr>
            <p:cNvSpPr/>
            <p:nvPr/>
          </p:nvSpPr>
          <p:spPr>
            <a:xfrm flipH="1">
              <a:off x="4348372" y="1171550"/>
              <a:ext cx="2242421" cy="684541"/>
            </a:xfrm>
            <a:prstGeom prst="homePlate">
              <a:avLst>
                <a:gd name="adj" fmla="val 58997"/>
              </a:avLst>
            </a:prstGeom>
            <a:noFill/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b="1">
                  <a:solidFill>
                    <a:schemeClr val="tx1"/>
                  </a:solidFill>
                </a:rPr>
                <a:t>温度一定</a:t>
              </a:r>
              <a:endParaRPr lang="zh-TW" alt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49809729-A22D-417D-9212-1BC67C48EF8D}"/>
              </a:ext>
            </a:extLst>
          </p:cNvPr>
          <p:cNvSpPr txBox="1"/>
          <p:nvPr/>
        </p:nvSpPr>
        <p:spPr>
          <a:xfrm>
            <a:off x="9589788" y="4507682"/>
            <a:ext cx="2256269" cy="307777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 sz="1400" b="0" i="0"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温度下降</a:t>
            </a:r>
            <a:r>
              <a:rPr lang="zh-TW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→</a:t>
            </a:r>
            <a:r>
              <a:rPr lang="ja-JP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平坦度良化</a:t>
            </a:r>
            <a:endParaRPr lang="zh-TW" alt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BFB61B8-1768-3A0F-01C9-8CC7586D4A4F}"/>
              </a:ext>
            </a:extLst>
          </p:cNvPr>
          <p:cNvSpPr/>
          <p:nvPr/>
        </p:nvSpPr>
        <p:spPr>
          <a:xfrm>
            <a:off x="975928" y="1657699"/>
            <a:ext cx="4155956" cy="5361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3E4B091-626D-235B-8150-06263E815D5A}"/>
              </a:ext>
            </a:extLst>
          </p:cNvPr>
          <p:cNvSpPr/>
          <p:nvPr/>
        </p:nvSpPr>
        <p:spPr>
          <a:xfrm>
            <a:off x="5171090" y="1661117"/>
            <a:ext cx="732360" cy="5226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副標題 4">
            <a:extLst>
              <a:ext uri="{FF2B5EF4-FFF2-40B4-BE49-F238E27FC236}">
                <a16:creationId xmlns:a16="http://schemas.microsoft.com/office/drawing/2014/main" id="{E5F13C43-ECE4-A893-345C-1602B2E614E8}"/>
              </a:ext>
            </a:extLst>
          </p:cNvPr>
          <p:cNvSpPr txBox="1">
            <a:spLocks/>
          </p:cNvSpPr>
          <p:nvPr/>
        </p:nvSpPr>
        <p:spPr>
          <a:xfrm>
            <a:off x="-7733" y="596720"/>
            <a:ext cx="2099837" cy="897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US" altLang="zh-TW" sz="1600">
                <a:latin typeface="Yu Gothic" panose="020B0400000000000000" pitchFamily="34" charset="-128"/>
                <a:ea typeface="Yu Gothic" panose="020B0400000000000000" pitchFamily="34" charset="-128"/>
              </a:rPr>
              <a:t>STEP-1</a:t>
            </a:r>
            <a:r>
              <a:rPr lang="zh-TW" altLang="en-US" sz="1600">
                <a:latin typeface="Yu Gothic" panose="020B0400000000000000" pitchFamily="34" charset="-128"/>
                <a:ea typeface="Yu Gothic" panose="020B0400000000000000" pitchFamily="34" charset="-128"/>
              </a:rPr>
              <a:t>、</a:t>
            </a:r>
            <a:endParaRPr lang="en-US" altLang="zh-TW" sz="160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US" altLang="zh-TW" sz="1600">
                <a:latin typeface="Yu Gothic" panose="020B0400000000000000" pitchFamily="34" charset="-128"/>
                <a:ea typeface="Yu Gothic" panose="020B0400000000000000" pitchFamily="34" charset="-128"/>
              </a:rPr>
              <a:t>STEP-2</a:t>
            </a:r>
            <a:r>
              <a:rPr lang="zh-TW" altLang="en-US" sz="1600">
                <a:latin typeface="Yu Gothic" panose="020B0400000000000000" pitchFamily="34" charset="-128"/>
                <a:ea typeface="Yu Gothic" panose="020B0400000000000000" pitchFamily="34" charset="-128"/>
              </a:rPr>
              <a:t>、</a:t>
            </a:r>
            <a:endParaRPr lang="en-US" altLang="zh-TW" sz="1600"/>
          </a:p>
        </p:txBody>
      </p:sp>
      <p:sp>
        <p:nvSpPr>
          <p:cNvPr id="48" name="副標題 4">
            <a:extLst>
              <a:ext uri="{FF2B5EF4-FFF2-40B4-BE49-F238E27FC236}">
                <a16:creationId xmlns:a16="http://schemas.microsoft.com/office/drawing/2014/main" id="{F9AD4DFE-DC23-170C-C3D1-44F5C8D4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875" y="6084781"/>
            <a:ext cx="12028096" cy="765826"/>
          </a:xfrm>
        </p:spPr>
        <p:txBody>
          <a:bodyPr>
            <a:normAutofit lnSpcReduction="10000"/>
          </a:bodyPr>
          <a:lstStyle/>
          <a:p>
            <a:pPr algn="just"/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対応</a:t>
            </a:r>
            <a:r>
              <a:rPr lang="en-US" altLang="zh-TW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-</a:t>
            </a:r>
            <a:r>
              <a:rPr lang="en-US" altLang="ja-JP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2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 　成形安定のため</a:t>
            </a:r>
            <a:r>
              <a:rPr lang="en-US" altLang="ja-JP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2Bay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温度は一定まま</a:t>
            </a:r>
            <a:r>
              <a:rPr lang="en-US" altLang="ja-JP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4Bay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以降温度下げ</a:t>
            </a:r>
            <a:endParaRPr lang="en-US" altLang="ja-JP" sz="200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            </a:t>
            </a:r>
            <a:r>
              <a:rPr lang="en-US" altLang="ja-JP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※wide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域ヒーター総出力を変えず、上記幅方向操作を行うことで温度下げ実現</a:t>
            </a:r>
            <a:endParaRPr lang="en-US" altLang="ja-JP" sz="200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EB6B6504-3E55-9679-D139-0C7360E265CB}"/>
              </a:ext>
            </a:extLst>
          </p:cNvPr>
          <p:cNvSpPr/>
          <p:nvPr/>
        </p:nvSpPr>
        <p:spPr>
          <a:xfrm>
            <a:off x="3575710" y="5355121"/>
            <a:ext cx="2210628" cy="522692"/>
          </a:xfrm>
          <a:prstGeom prst="rect">
            <a:avLst/>
          </a:prstGeom>
          <a:ln w="57150"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rgbClr val="0000FF"/>
                </a:solidFill>
              </a:rPr>
              <a:t>－８</a:t>
            </a: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4A67AC4B-2C17-F2FD-711F-E10B227E2E15}"/>
              </a:ext>
            </a:extLst>
          </p:cNvPr>
          <p:cNvSpPr/>
          <p:nvPr/>
        </p:nvSpPr>
        <p:spPr>
          <a:xfrm>
            <a:off x="1975945" y="5361854"/>
            <a:ext cx="1552407" cy="52269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rgbClr val="FF0000"/>
                </a:solidFill>
              </a:rPr>
              <a:t>＋７</a:t>
            </a:r>
          </a:p>
        </p:txBody>
      </p:sp>
      <p:sp>
        <p:nvSpPr>
          <p:cNvPr id="4" name="矢印: 右 4">
            <a:extLst>
              <a:ext uri="{FF2B5EF4-FFF2-40B4-BE49-F238E27FC236}">
                <a16:creationId xmlns:a16="http://schemas.microsoft.com/office/drawing/2014/main" id="{2A851FFC-CF5A-AC44-69DE-BEE0CE67CD8C}"/>
              </a:ext>
            </a:extLst>
          </p:cNvPr>
          <p:cNvSpPr/>
          <p:nvPr/>
        </p:nvSpPr>
        <p:spPr>
          <a:xfrm rot="2008043">
            <a:off x="9490204" y="883484"/>
            <a:ext cx="522514" cy="30616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38">
            <a:extLst>
              <a:ext uri="{FF2B5EF4-FFF2-40B4-BE49-F238E27FC236}">
                <a16:creationId xmlns:a16="http://schemas.microsoft.com/office/drawing/2014/main" id="{94C6E231-DB8E-8BC4-AE35-7F3223E6BB7A}"/>
              </a:ext>
            </a:extLst>
          </p:cNvPr>
          <p:cNvSpPr txBox="1"/>
          <p:nvPr/>
        </p:nvSpPr>
        <p:spPr>
          <a:xfrm>
            <a:off x="9915050" y="567260"/>
            <a:ext cx="13388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平坦度</a:t>
            </a:r>
            <a:r>
              <a:rPr kumimoji="1" lang="zh-TW" altLang="en-US">
                <a:solidFill>
                  <a:srgbClr val="FF0000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良化</a:t>
            </a:r>
            <a:endParaRPr kumimoji="1" lang="ja-JP" altLang="en-US">
              <a:solidFill>
                <a:srgbClr val="FF0000"/>
              </a:solidFill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1978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08EF2A9-A7CB-25BE-DC22-AA6B2229A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809" y="2226812"/>
            <a:ext cx="4348853" cy="20501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A4EEAE6-5B7B-3AD8-3036-2E49BBC53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986" y="4618514"/>
            <a:ext cx="4343676" cy="2044997"/>
          </a:xfrm>
          <a:prstGeom prst="rect">
            <a:avLst/>
          </a:prstGeom>
        </p:spPr>
      </p:pic>
      <p:sp>
        <p:nvSpPr>
          <p:cNvPr id="15" name="矩形 4">
            <a:extLst>
              <a:ext uri="{FF2B5EF4-FFF2-40B4-BE49-F238E27FC236}">
                <a16:creationId xmlns:a16="http://schemas.microsoft.com/office/drawing/2014/main" id="{199C6B16-95C9-9980-EFC8-6A239C9DC0C0}"/>
              </a:ext>
            </a:extLst>
          </p:cNvPr>
          <p:cNvSpPr/>
          <p:nvPr/>
        </p:nvSpPr>
        <p:spPr>
          <a:xfrm>
            <a:off x="1064986" y="4277288"/>
            <a:ext cx="4349382" cy="341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sz="1600">
                <a:solidFill>
                  <a:srgbClr val="FF0000"/>
                </a:solidFill>
              </a:rPr>
              <a:t>出力勾配緩やかにすることで温度勾配を緩和</a:t>
            </a:r>
            <a:endParaRPr lang="zh-TW" altLang="en-US" sz="1600">
              <a:solidFill>
                <a:srgbClr val="FF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8555595-9A08-CDE9-2F5F-7A549A174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550" y="2412589"/>
            <a:ext cx="4975066" cy="341426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C8B63DA-721E-A2CE-A182-CA7B3365C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477837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altLang="ja-JP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EF</a:t>
            </a:r>
            <a:r>
              <a:rPr lang="ja-JP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窯</a:t>
            </a:r>
            <a:r>
              <a:rPr lang="zh-TW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平坦度操作方針</a:t>
            </a:r>
          </a:p>
        </p:txBody>
      </p:sp>
      <p:sp>
        <p:nvSpPr>
          <p:cNvPr id="48" name="副標題 4">
            <a:extLst>
              <a:ext uri="{FF2B5EF4-FFF2-40B4-BE49-F238E27FC236}">
                <a16:creationId xmlns:a16="http://schemas.microsoft.com/office/drawing/2014/main" id="{F9AD4DFE-DC23-170C-C3D1-44F5C8D4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119" y="646154"/>
            <a:ext cx="11022258" cy="1245136"/>
          </a:xfrm>
        </p:spPr>
        <p:txBody>
          <a:bodyPr>
            <a:normAutofit fontScale="92500"/>
          </a:bodyPr>
          <a:lstStyle/>
          <a:p>
            <a:pPr algn="just"/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◎ 対応</a:t>
            </a:r>
            <a:r>
              <a:rPr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方針</a:t>
            </a:r>
            <a:r>
              <a:rPr lang="en-US" altLang="zh-TW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-1</a:t>
            </a:r>
            <a:r>
              <a:rPr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：改善</a:t>
            </a:r>
            <a:r>
              <a:rPr lang="en-US" altLang="zh-TW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WIDE</a:t>
            </a:r>
            <a:r>
              <a:rPr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→</a:t>
            </a:r>
            <a:r>
              <a:rPr lang="en-US" altLang="zh-TW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NARROW 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温度勾配緩和により</a:t>
            </a:r>
            <a:r>
              <a:rPr lang="en-US" altLang="ja-JP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Edge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平坦度良化＝平坦度安定化</a:t>
            </a:r>
            <a:r>
              <a:rPr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zh-TW" sz="160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◎</a:t>
            </a:r>
            <a:r>
              <a:rPr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対応</a:t>
            </a:r>
            <a:r>
              <a:rPr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方針</a:t>
            </a:r>
            <a:r>
              <a:rPr lang="en-US" altLang="zh-TW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-2</a:t>
            </a:r>
            <a:r>
              <a:rPr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：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成形安定のため</a:t>
            </a:r>
            <a:r>
              <a:rPr lang="en-US" altLang="ja-JP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2Bay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温度は一定まま</a:t>
            </a:r>
            <a:r>
              <a:rPr lang="en-US" altLang="ja-JP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4Bay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以降温度下げ</a:t>
            </a:r>
            <a:endParaRPr lang="en-US" altLang="ja-JP" sz="200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                                 </a:t>
            </a:r>
            <a:r>
              <a:rPr lang="en-US" altLang="ja-JP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※wide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域ヒーター総出力を変えず、上記幅方向操作を行うことで温度下げ実現</a:t>
            </a:r>
            <a:endParaRPr lang="en-US" altLang="ja-JP" sz="200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endParaRPr lang="en-US" altLang="zh-TW" sz="20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3" name="投影片編號版面配置區 3">
            <a:extLst>
              <a:ext uri="{FF2B5EF4-FFF2-40B4-BE49-F238E27FC236}">
                <a16:creationId xmlns:a16="http://schemas.microsoft.com/office/drawing/2014/main" id="{1382D6C4-9767-D95D-036C-8AF6E346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107321E-284E-4529-8B9D-88669C4D65E3}" type="slidenum">
              <a:rPr lang="zh-TW" altLang="en-US" sz="2800" smtClean="0">
                <a:solidFill>
                  <a:srgbClr val="C00000"/>
                </a:solidFill>
                <a:highlight>
                  <a:srgbClr val="FFFF00"/>
                </a:highlight>
              </a:rPr>
              <a:t>11</a:t>
            </a:fld>
            <a:endParaRPr lang="zh-TW" altLang="en-US" sz="28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D57A999-D270-5946-4623-15811472067B}"/>
              </a:ext>
            </a:extLst>
          </p:cNvPr>
          <p:cNvSpPr txBox="1"/>
          <p:nvPr/>
        </p:nvSpPr>
        <p:spPr>
          <a:xfrm>
            <a:off x="860752" y="1871434"/>
            <a:ext cx="1883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＜対応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方針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-1</a:t>
            </a:r>
            <a:r>
              <a:rPr lang="ja-JP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＞</a:t>
            </a:r>
            <a:endParaRPr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90F559C-9C02-08E2-5EE0-1BD8A14F62FB}"/>
              </a:ext>
            </a:extLst>
          </p:cNvPr>
          <p:cNvSpPr txBox="1"/>
          <p:nvPr/>
        </p:nvSpPr>
        <p:spPr>
          <a:xfrm>
            <a:off x="6365820" y="1874941"/>
            <a:ext cx="1883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＜対応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方針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-</a:t>
            </a:r>
            <a:r>
              <a:rPr lang="en-US" altLang="ja-JP" sz="1800">
                <a:latin typeface="Meiryo UI" panose="020B0604030504040204" pitchFamily="34" charset="-128"/>
                <a:ea typeface="Meiryo UI" panose="020B0604030504040204" pitchFamily="34" charset="-128"/>
              </a:rPr>
              <a:t>2</a:t>
            </a:r>
            <a:r>
              <a:rPr lang="ja-JP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＞</a:t>
            </a:r>
            <a:endParaRPr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89DCFD7-37F3-B3D2-C017-E4AA93F426D9}"/>
              </a:ext>
            </a:extLst>
          </p:cNvPr>
          <p:cNvSpPr txBox="1"/>
          <p:nvPr/>
        </p:nvSpPr>
        <p:spPr>
          <a:xfrm>
            <a:off x="5913286" y="5932650"/>
            <a:ext cx="53783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対応</a:t>
            </a:r>
            <a:r>
              <a:rPr kumimoji="1" lang="en-US" altLang="ja-JP" sz="24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kumimoji="1" lang="ja-JP" altLang="en-US" sz="24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，</a:t>
            </a:r>
            <a:r>
              <a:rPr kumimoji="1" lang="en-US" altLang="ja-JP" sz="24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</a:t>
            </a:r>
            <a:r>
              <a:rPr kumimoji="1" lang="ja-JP" altLang="en-US" sz="24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により</a:t>
            </a:r>
            <a:r>
              <a:rPr kumimoji="1" lang="en-US" altLang="ja-JP" sz="24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Pull</a:t>
            </a:r>
            <a:r>
              <a:rPr kumimoji="1" lang="ja-JP" altLang="en-US" sz="24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kumimoji="1" lang="en-US" altLang="ja-JP" sz="24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up</a:t>
            </a:r>
            <a:r>
              <a:rPr kumimoji="1" lang="ja-JP" altLang="en-US" sz="24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が可能に</a:t>
            </a:r>
            <a:endParaRPr kumimoji="1" lang="en-US" altLang="ja-JP" sz="240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kumimoji="1" lang="ja-JP" altLang="en-US" sz="24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→</a:t>
            </a:r>
            <a:r>
              <a:rPr kumimoji="1" lang="en-US" altLang="ja-JP" sz="24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Pull</a:t>
            </a:r>
            <a:r>
              <a:rPr kumimoji="1" lang="ja-JP" altLang="en-US" sz="24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kumimoji="1" lang="en-US" altLang="ja-JP" sz="24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up</a:t>
            </a:r>
            <a:r>
              <a:rPr kumimoji="1" lang="ja-JP" altLang="en-US" sz="24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による</a:t>
            </a:r>
            <a:r>
              <a:rPr kumimoji="1" lang="en-US" altLang="ja-JP" sz="24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kumimoji="1" lang="ja-JP" altLang="en-US" sz="24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改善が可能になった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AABE120-EF5C-4C8F-1581-C0A349189201}"/>
              </a:ext>
            </a:extLst>
          </p:cNvPr>
          <p:cNvSpPr txBox="1"/>
          <p:nvPr/>
        </p:nvSpPr>
        <p:spPr>
          <a:xfrm>
            <a:off x="7966842" y="2530291"/>
            <a:ext cx="183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ｰ</a:t>
            </a:r>
            <a:r>
              <a:rPr kumimoji="1" lang="en-US" altLang="ja-JP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kumimoji="1" lang="ja-JP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℃＝</a:t>
            </a:r>
            <a:r>
              <a:rPr kumimoji="1" lang="en-US" altLang="ja-JP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0.7</a:t>
            </a:r>
            <a:r>
              <a:rPr kumimoji="1" lang="ja-JP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良化</a:t>
            </a:r>
          </a:p>
        </p:txBody>
      </p:sp>
    </p:spTree>
    <p:extLst>
      <p:ext uri="{BB962C8B-B14F-4D97-AF65-F5344CB8AC3E}">
        <p14:creationId xmlns:p14="http://schemas.microsoft.com/office/powerpoint/2010/main" val="2949444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87A74F04-560E-E4EC-1140-21BA38529BA6}"/>
              </a:ext>
            </a:extLst>
          </p:cNvPr>
          <p:cNvSpPr txBox="1"/>
          <p:nvPr/>
        </p:nvSpPr>
        <p:spPr>
          <a:xfrm>
            <a:off x="130035" y="4209330"/>
            <a:ext cx="3037353" cy="17543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/>
              <a:t>失</a:t>
            </a:r>
            <a:endParaRPr lang="en-US" altLang="zh-TW"/>
          </a:p>
          <a:p>
            <a:r>
              <a:rPr lang="zh-TW" altLang="en-US"/>
              <a:t>透</a:t>
            </a:r>
            <a:endParaRPr lang="en-US" altLang="zh-TW"/>
          </a:p>
          <a:p>
            <a:r>
              <a:rPr lang="zh-TW" altLang="en-US"/>
              <a:t>物</a:t>
            </a:r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C8B63DA-721E-A2CE-A182-CA7B3365C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477837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altLang="ja-JP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EF</a:t>
            </a:r>
            <a:r>
              <a:rPr lang="ja-JP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窯</a:t>
            </a:r>
            <a:r>
              <a:rPr lang="zh-TW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薄板</a:t>
            </a:r>
            <a:r>
              <a:rPr lang="en-US" altLang="zh-TW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BOS</a:t>
            </a:r>
            <a:r>
              <a:rPr lang="ja-JP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実績</a:t>
            </a:r>
            <a:r>
              <a:rPr lang="en-US" altLang="zh-TW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(3</a:t>
            </a:r>
            <a:r>
              <a:rPr lang="en-US" altLang="zh-TW" sz="2800" baseline="300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rd</a:t>
            </a:r>
            <a:r>
              <a:rPr lang="en-US" altLang="zh-TW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)</a:t>
            </a:r>
            <a:endParaRPr lang="zh-TW" altLang="en-US" sz="2800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8" name="副標題 4">
            <a:extLst>
              <a:ext uri="{FF2B5EF4-FFF2-40B4-BE49-F238E27FC236}">
                <a16:creationId xmlns:a16="http://schemas.microsoft.com/office/drawing/2014/main" id="{F9AD4DFE-DC23-170C-C3D1-44F5C8D4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3237" y="5226359"/>
            <a:ext cx="8798728" cy="11835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ja-JP" altLang="en-US" sz="18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◎ </a:t>
            </a:r>
            <a:r>
              <a:rPr lang="en-US" altLang="zh-TW" sz="18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WBTH</a:t>
            </a:r>
            <a:r>
              <a:rPr lang="ja-JP" altLang="en-US" sz="18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の出力を下げ、</a:t>
            </a:r>
            <a:r>
              <a:rPr lang="en-US" altLang="zh-TW" sz="18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WBF</a:t>
            </a:r>
            <a:r>
              <a:rPr lang="ja-JP" altLang="en-US" sz="18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が弱くなり、</a:t>
            </a:r>
            <a:r>
              <a:rPr lang="zh-TW" altLang="en-US" sz="18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素地面上昇</a:t>
            </a:r>
            <a:r>
              <a:rPr lang="ja-JP" altLang="en-US" sz="18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により、</a:t>
            </a:r>
            <a:r>
              <a:rPr lang="en-US" altLang="zh-TW" sz="18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 sz="18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が悪化</a:t>
            </a:r>
            <a:r>
              <a:rPr lang="zh-TW" altLang="en-US" sz="18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zh-TW" sz="180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r>
              <a:rPr lang="ja-JP" altLang="en-US" sz="1800">
                <a:highlight>
                  <a:srgbClr val="FFFF00"/>
                </a:highlight>
                <a:latin typeface="Meiryo UI"/>
                <a:ea typeface="Meiryo UI"/>
              </a:rPr>
              <a:t>◎</a:t>
            </a:r>
            <a:r>
              <a:rPr lang="en-US" altLang="ja-JP" sz="1800">
                <a:highlight>
                  <a:srgbClr val="FFFF00"/>
                </a:highlight>
                <a:latin typeface="Meiryo UI"/>
                <a:ea typeface="Meiryo UI"/>
              </a:rPr>
              <a:t> </a:t>
            </a:r>
            <a:r>
              <a:rPr lang="en-US" altLang="zh-TW" sz="1800">
                <a:highlight>
                  <a:srgbClr val="FFFF00"/>
                </a:highlight>
                <a:latin typeface="Meiryo UI"/>
                <a:ea typeface="Meiryo UI"/>
              </a:rPr>
              <a:t>BOS</a:t>
            </a:r>
            <a:r>
              <a:rPr lang="ja-JP" altLang="en-US" sz="1800">
                <a:highlight>
                  <a:srgbClr val="FFFF00"/>
                </a:highlight>
                <a:latin typeface="Meiryo UI"/>
                <a:ea typeface="Meiryo UI"/>
              </a:rPr>
              <a:t>と</a:t>
            </a:r>
            <a:r>
              <a:rPr lang="zh-TW" altLang="en-US" sz="1800">
                <a:highlight>
                  <a:srgbClr val="FFFF00"/>
                </a:highlight>
                <a:latin typeface="Meiryo UI"/>
                <a:ea typeface="Meiryo UI"/>
              </a:rPr>
              <a:t>失透物</a:t>
            </a:r>
            <a:r>
              <a:rPr lang="ja-JP" altLang="en-US" sz="1800">
                <a:highlight>
                  <a:srgbClr val="FFFF00"/>
                </a:highlight>
                <a:latin typeface="Meiryo UI"/>
                <a:ea typeface="Meiryo UI"/>
              </a:rPr>
              <a:t>は</a:t>
            </a:r>
            <a:r>
              <a:rPr lang="zh-TW" altLang="en-US" sz="1800">
                <a:highlight>
                  <a:srgbClr val="FFFF00"/>
                </a:highlight>
                <a:latin typeface="Meiryo UI"/>
                <a:ea typeface="Meiryo UI"/>
              </a:rPr>
              <a:t>大量</a:t>
            </a:r>
            <a:r>
              <a:rPr lang="ja-JP" altLang="en-US" sz="1800">
                <a:highlight>
                  <a:srgbClr val="FFFF00"/>
                </a:highlight>
                <a:latin typeface="Meiryo UI"/>
                <a:ea typeface="Meiryo UI"/>
              </a:rPr>
              <a:t>に共存する場合、それぞれの欠点変化は逆</a:t>
            </a:r>
            <a:r>
              <a:rPr lang="zh-TW" altLang="en-US" sz="1800">
                <a:highlight>
                  <a:srgbClr val="FFFF00"/>
                </a:highlight>
                <a:latin typeface="Meiryo UI"/>
                <a:ea typeface="Meiryo UI"/>
              </a:rPr>
              <a:t>方向</a:t>
            </a:r>
            <a:r>
              <a:rPr lang="zh-TW" sz="1800">
                <a:highlight>
                  <a:srgbClr val="FFFF00"/>
                </a:highlight>
                <a:latin typeface="Meiryo UI"/>
                <a:ea typeface="Meiryo UI"/>
              </a:rPr>
              <a:t>；</a:t>
            </a:r>
          </a:p>
          <a:p>
            <a:pPr algn="just"/>
            <a:endParaRPr lang="en-US" altLang="zh-TW" sz="1800">
              <a:highlight>
                <a:srgbClr val="FFFF00"/>
              </a:highlight>
            </a:endParaRPr>
          </a:p>
        </p:txBody>
      </p:sp>
      <p:sp>
        <p:nvSpPr>
          <p:cNvPr id="15" name="投影片編號版面配置區 3">
            <a:extLst>
              <a:ext uri="{FF2B5EF4-FFF2-40B4-BE49-F238E27FC236}">
                <a16:creationId xmlns:a16="http://schemas.microsoft.com/office/drawing/2014/main" id="{720176C6-A13F-889E-C04B-3BD19C3E9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107321E-284E-4529-8B9D-88669C4D65E3}" type="slidenum">
              <a:rPr lang="zh-TW" altLang="en-US" sz="2800" smtClean="0">
                <a:solidFill>
                  <a:srgbClr val="C00000"/>
                </a:solidFill>
                <a:highlight>
                  <a:srgbClr val="FFFF00"/>
                </a:highlight>
              </a:rPr>
              <a:t>12</a:t>
            </a:fld>
            <a:endParaRPr lang="zh-TW" altLang="en-US" sz="28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134E23F-CF0E-0BF8-B61F-E1136B005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32" y="672689"/>
            <a:ext cx="4867119" cy="1574567"/>
          </a:xfrm>
          <a:prstGeom prst="rect">
            <a:avLst/>
          </a:prstGeom>
        </p:spPr>
      </p:pic>
      <p:pic>
        <p:nvPicPr>
          <p:cNvPr id="20" name="圖片 19" descr="一張含有 大自然, 熱度, 壁爐, 火焰 的圖片&#10;&#10;自動產生的描述">
            <a:extLst>
              <a:ext uri="{FF2B5EF4-FFF2-40B4-BE49-F238E27FC236}">
                <a16:creationId xmlns:a16="http://schemas.microsoft.com/office/drawing/2014/main" id="{AD9A52DD-D41B-FBD0-D7A7-B62E17A654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2" t="33269" r="35793" b="38576"/>
          <a:stretch/>
        </p:blipFill>
        <p:spPr>
          <a:xfrm>
            <a:off x="5133641" y="657474"/>
            <a:ext cx="2419280" cy="1814460"/>
          </a:xfrm>
          <a:prstGeom prst="rect">
            <a:avLst/>
          </a:prstGeom>
        </p:spPr>
      </p:pic>
      <p:sp>
        <p:nvSpPr>
          <p:cNvPr id="21" name="副標題 4">
            <a:extLst>
              <a:ext uri="{FF2B5EF4-FFF2-40B4-BE49-F238E27FC236}">
                <a16:creationId xmlns:a16="http://schemas.microsoft.com/office/drawing/2014/main" id="{F13562A1-AF09-8ACE-437C-3D1137028E24}"/>
              </a:ext>
            </a:extLst>
          </p:cNvPr>
          <p:cNvSpPr txBox="1">
            <a:spLocks/>
          </p:cNvSpPr>
          <p:nvPr/>
        </p:nvSpPr>
        <p:spPr>
          <a:xfrm>
            <a:off x="5127752" y="2938377"/>
            <a:ext cx="6107692" cy="342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3</a:t>
            </a:r>
            <a:r>
              <a:rPr lang="en-US" altLang="zh-TW" sz="1600" baseline="30000">
                <a:latin typeface="Meiryo UI" panose="020B0604030504040204" pitchFamily="34" charset="-128"/>
                <a:ea typeface="Meiryo UI" panose="020B0604030504040204" pitchFamily="34" charset="-128"/>
              </a:rPr>
              <a:t>rd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 薄板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生産</a:t>
            </a: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Pull up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により、</a:t>
            </a: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を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削減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した。</a:t>
            </a: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WBT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昇温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後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失透物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は持続的に減少傾向にある。</a:t>
            </a:r>
            <a:r>
              <a:rPr lang="en-US" altLang="zh-TW" sz="1600">
                <a:solidFill>
                  <a:srgbClr val="FF0000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 sz="1600">
                <a:solidFill>
                  <a:srgbClr val="FF0000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と</a:t>
            </a:r>
            <a:r>
              <a:rPr lang="zh-TW" altLang="en-US" sz="1600">
                <a:solidFill>
                  <a:srgbClr val="FF0000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失透物</a:t>
            </a:r>
            <a:r>
              <a:rPr lang="ja-JP" altLang="en-US" sz="1600">
                <a:solidFill>
                  <a:srgbClr val="FF0000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は関連性がある</a:t>
            </a:r>
            <a:r>
              <a:rPr lang="zh-TW" altLang="en-US" sz="1600">
                <a:solidFill>
                  <a:srgbClr val="FF0000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zh-TW" sz="1600">
              <a:solidFill>
                <a:srgbClr val="FF0000"/>
              </a:solidFill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後期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WBT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の出力を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下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げテストで、</a:t>
            </a: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L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側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の</a:t>
            </a: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が悪化結果となった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WBF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が弱くなると、</a:t>
            </a:r>
            <a:r>
              <a:rPr lang="zh-TW" altLang="en-US" sz="160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素地面上昇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により側面の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結晶物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や他の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煉瓦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と接触することで</a:t>
            </a: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が発生する可能</a:t>
            </a: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??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en-US" altLang="zh-TW" sz="12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16CDBDF-6243-E36F-91A0-469DAE328047}"/>
              </a:ext>
            </a:extLst>
          </p:cNvPr>
          <p:cNvSpPr/>
          <p:nvPr/>
        </p:nvSpPr>
        <p:spPr>
          <a:xfrm>
            <a:off x="130034" y="613829"/>
            <a:ext cx="7517675" cy="19219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8725CE9A-B547-A3CC-1513-B299AEA43C16}"/>
              </a:ext>
            </a:extLst>
          </p:cNvPr>
          <p:cNvCxnSpPr>
            <a:cxnSpLocks/>
          </p:cNvCxnSpPr>
          <p:nvPr/>
        </p:nvCxnSpPr>
        <p:spPr>
          <a:xfrm>
            <a:off x="4583084" y="1590718"/>
            <a:ext cx="0" cy="54032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B7608504-7233-5832-DFF0-AC201864C0EE}"/>
              </a:ext>
            </a:extLst>
          </p:cNvPr>
          <p:cNvCxnSpPr>
            <a:cxnSpLocks/>
          </p:cNvCxnSpPr>
          <p:nvPr/>
        </p:nvCxnSpPr>
        <p:spPr>
          <a:xfrm>
            <a:off x="4580313" y="1970334"/>
            <a:ext cx="547437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74B26F7E-9ACF-4CCC-BF05-9F2FE92CC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94" y="4316284"/>
            <a:ext cx="2559893" cy="156456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A77FFEE-FA31-EE3B-6B87-FBF8C84596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293" y="2626872"/>
            <a:ext cx="2549293" cy="15645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4A4D5BD-32F6-14AF-07E2-5A826DACE2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7388" y="2626872"/>
            <a:ext cx="1805012" cy="156957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28A2AC2-A7FD-449D-477F-BE01C2785CAF}"/>
              </a:ext>
            </a:extLst>
          </p:cNvPr>
          <p:cNvSpPr txBox="1"/>
          <p:nvPr/>
        </p:nvSpPr>
        <p:spPr>
          <a:xfrm>
            <a:off x="130034" y="2626872"/>
            <a:ext cx="620885" cy="369332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/>
              <a:t>BOS</a:t>
            </a:r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179A0BB-9D96-EE1D-A5A2-04A3FAB9F430}"/>
              </a:ext>
            </a:extLst>
          </p:cNvPr>
          <p:cNvCxnSpPr>
            <a:cxnSpLocks/>
          </p:cNvCxnSpPr>
          <p:nvPr/>
        </p:nvCxnSpPr>
        <p:spPr>
          <a:xfrm flipH="1">
            <a:off x="4972400" y="2025765"/>
            <a:ext cx="969128" cy="825785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E8E07A6-D1C3-FDA3-3418-81BB452193B2}"/>
              </a:ext>
            </a:extLst>
          </p:cNvPr>
          <p:cNvSpPr txBox="1"/>
          <p:nvPr/>
        </p:nvSpPr>
        <p:spPr>
          <a:xfrm>
            <a:off x="6614412" y="1696289"/>
            <a:ext cx="1501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素地面上昇</a:t>
            </a:r>
            <a:endParaRPr lang="zh-TW" altLang="en-US">
              <a:solidFill>
                <a:srgbClr val="0000FF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37B562F-BBAD-C320-B499-9EB59458C36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237" t="6238" r="15409" b="22764"/>
          <a:stretch/>
        </p:blipFill>
        <p:spPr>
          <a:xfrm>
            <a:off x="8211033" y="654291"/>
            <a:ext cx="2049420" cy="165391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8E7D0CB-299B-6561-2951-43B47D55C4AB}"/>
              </a:ext>
            </a:extLst>
          </p:cNvPr>
          <p:cNvSpPr txBox="1"/>
          <p:nvPr/>
        </p:nvSpPr>
        <p:spPr>
          <a:xfrm>
            <a:off x="10277687" y="638867"/>
            <a:ext cx="1788915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PULL 46t/d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生産、通常交換時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の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内部状況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BFD5753-2797-9060-5D3D-3E84E31774F7}"/>
              </a:ext>
            </a:extLst>
          </p:cNvPr>
          <p:cNvSpPr txBox="1"/>
          <p:nvPr/>
        </p:nvSpPr>
        <p:spPr>
          <a:xfrm>
            <a:off x="750919" y="769101"/>
            <a:ext cx="199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Pull up</a:t>
            </a:r>
            <a:r>
              <a:rPr lang="zh-TW" altLang="en-US"/>
              <a:t>→</a:t>
            </a:r>
            <a:r>
              <a:rPr lang="en-US" altLang="zh-TW" err="1"/>
              <a:t>bos</a:t>
            </a:r>
            <a:r>
              <a:rPr lang="zh-TW" altLang="en-US"/>
              <a:t>良化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BA9F81C-5881-31A0-0C6E-8EADE04B928A}"/>
              </a:ext>
            </a:extLst>
          </p:cNvPr>
          <p:cNvSpPr txBox="1"/>
          <p:nvPr/>
        </p:nvSpPr>
        <p:spPr>
          <a:xfrm>
            <a:off x="749152" y="1897894"/>
            <a:ext cx="2185608" cy="369332"/>
          </a:xfrm>
          <a:prstGeom prst="rect">
            <a:avLst/>
          </a:prstGeom>
          <a:solidFill>
            <a:srgbClr val="92D050">
              <a:alpha val="30196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/>
              <a:t>←           </a:t>
            </a:r>
            <a:r>
              <a:rPr lang="en-US" altLang="zh-TW"/>
              <a:t>0.2t            </a:t>
            </a:r>
            <a:r>
              <a:rPr lang="zh-TW" altLang="en-US"/>
              <a:t>→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27C86FC-8918-69C8-468D-B6A5297B377A}"/>
              </a:ext>
            </a:extLst>
          </p:cNvPr>
          <p:cNvSpPr txBox="1"/>
          <p:nvPr/>
        </p:nvSpPr>
        <p:spPr>
          <a:xfrm>
            <a:off x="3000059" y="1896002"/>
            <a:ext cx="1648324" cy="369332"/>
          </a:xfrm>
          <a:prstGeom prst="rect">
            <a:avLst/>
          </a:prstGeom>
          <a:solidFill>
            <a:srgbClr val="FFE699">
              <a:alpha val="29804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/>
              <a:t>←   </a:t>
            </a:r>
            <a:r>
              <a:rPr lang="en-US" altLang="zh-TW"/>
              <a:t>0.15t       </a:t>
            </a:r>
            <a:r>
              <a:rPr lang="zh-TW" altLang="en-US"/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1303993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8B63DA-721E-A2CE-A182-CA7B3365C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477837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altLang="ja-JP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EF</a:t>
            </a:r>
            <a:r>
              <a:rPr lang="ja-JP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窯</a:t>
            </a:r>
            <a:r>
              <a:rPr lang="zh-TW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薄板</a:t>
            </a:r>
            <a:r>
              <a:rPr lang="en-US" altLang="zh-TW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BOS</a:t>
            </a:r>
            <a:r>
              <a:rPr lang="ja-JP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実績</a:t>
            </a:r>
            <a:r>
              <a:rPr lang="en-US" altLang="zh-TW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(4</a:t>
            </a:r>
            <a:r>
              <a:rPr lang="en-US" altLang="zh-TW" sz="2800" baseline="300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th</a:t>
            </a:r>
            <a:r>
              <a:rPr lang="zh-TW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與</a:t>
            </a:r>
            <a:r>
              <a:rPr lang="en-US" altLang="zh-TW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5</a:t>
            </a:r>
            <a:r>
              <a:rPr lang="en-US" altLang="zh-TW" sz="2800" baseline="300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th</a:t>
            </a:r>
            <a:r>
              <a:rPr lang="en-US" altLang="zh-TW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)</a:t>
            </a:r>
            <a:endParaRPr lang="zh-TW" altLang="en-US" sz="2800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8" name="副標題 4">
            <a:extLst>
              <a:ext uri="{FF2B5EF4-FFF2-40B4-BE49-F238E27FC236}">
                <a16:creationId xmlns:a16="http://schemas.microsoft.com/office/drawing/2014/main" id="{F9AD4DFE-DC23-170C-C3D1-44F5C8D4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9435" y="6554805"/>
            <a:ext cx="5081187" cy="477837"/>
          </a:xfrm>
        </p:spPr>
        <p:txBody>
          <a:bodyPr>
            <a:normAutofit/>
          </a:bodyPr>
          <a:lstStyle/>
          <a:p>
            <a:pPr algn="just"/>
            <a:r>
              <a:rPr lang="ja-JP" altLang="en-US" sz="18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◎</a:t>
            </a:r>
            <a:r>
              <a:rPr lang="en-US" altLang="zh-TW" sz="18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 0.15t</a:t>
            </a:r>
            <a:r>
              <a:rPr lang="ja-JP" altLang="en-US" sz="18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の</a:t>
            </a:r>
            <a:r>
              <a:rPr lang="en-US" altLang="zh-TW" sz="18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 sz="18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が</a:t>
            </a:r>
            <a:r>
              <a:rPr lang="zh-TW" altLang="en-US" sz="18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失透物</a:t>
            </a:r>
            <a:r>
              <a:rPr lang="ja-JP" altLang="en-US" sz="18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や他の原因から影響かも</a:t>
            </a:r>
            <a:endParaRPr lang="en-US" altLang="zh-TW" sz="180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5" name="投影片編號版面配置區 3">
            <a:extLst>
              <a:ext uri="{FF2B5EF4-FFF2-40B4-BE49-F238E27FC236}">
                <a16:creationId xmlns:a16="http://schemas.microsoft.com/office/drawing/2014/main" id="{720176C6-A13F-889E-C04B-3BD19C3E9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107321E-284E-4529-8B9D-88669C4D65E3}" type="slidenum">
              <a:rPr lang="zh-TW" altLang="en-US" sz="2800" smtClean="0">
                <a:solidFill>
                  <a:srgbClr val="C00000"/>
                </a:solidFill>
                <a:highlight>
                  <a:srgbClr val="FFFF00"/>
                </a:highlight>
              </a:rPr>
              <a:t>13</a:t>
            </a:fld>
            <a:endParaRPr lang="zh-TW" altLang="en-US" sz="28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21" name="副標題 4">
            <a:extLst>
              <a:ext uri="{FF2B5EF4-FFF2-40B4-BE49-F238E27FC236}">
                <a16:creationId xmlns:a16="http://schemas.microsoft.com/office/drawing/2014/main" id="{F13562A1-AF09-8ACE-437C-3D1137028E24}"/>
              </a:ext>
            </a:extLst>
          </p:cNvPr>
          <p:cNvSpPr txBox="1">
            <a:spLocks/>
          </p:cNvSpPr>
          <p:nvPr/>
        </p:nvSpPr>
        <p:spPr>
          <a:xfrm>
            <a:off x="6720176" y="2432860"/>
            <a:ext cx="5166922" cy="3679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4</a:t>
            </a:r>
            <a:r>
              <a:rPr lang="en-US" altLang="zh-TW" sz="1600" baseline="30000">
                <a:latin typeface="Meiryo UI" panose="020B0604030504040204" pitchFamily="34" charset="-128"/>
                <a:ea typeface="Meiryo UI" panose="020B0604030504040204" pitchFamily="34" charset="-128"/>
              </a:rPr>
              <a:t>th</a:t>
            </a: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薄板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Pull up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を続けることで、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と失透物の流出を削減し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4</a:t>
            </a:r>
            <a:r>
              <a:rPr lang="en-US" altLang="zh-TW" sz="1600" baseline="30000">
                <a:latin typeface="Meiryo UI" panose="020B0604030504040204" pitchFamily="34" charset="-128"/>
                <a:ea typeface="Meiryo UI" panose="020B0604030504040204" pitchFamily="34" charset="-128"/>
              </a:rPr>
              <a:t>th</a:t>
            </a: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後期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の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C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部位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が多く、失透物との関連性が少ない。解体後、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WBTH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上に付着した結晶物を確認し、</a:t>
            </a:r>
            <a:r>
              <a:rPr lang="ja-JP" altLang="en-US" sz="1600">
                <a:solidFill>
                  <a:srgbClr val="FF0000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低融点ガラス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の可能性がある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en-US" altLang="zh-TW" sz="1600" baseline="30000">
                <a:latin typeface="Meiryo UI" panose="020B0604030504040204" pitchFamily="34" charset="-128"/>
                <a:ea typeface="Meiryo UI" panose="020B0604030504040204" pitchFamily="34" charset="-128"/>
              </a:rPr>
              <a:t>th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薄板</a:t>
            </a: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WBTH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出力を上げ、</a:t>
            </a: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を削減。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後期</a:t>
            </a: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が</a:t>
            </a: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C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部位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に出て、</a:t>
            </a: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WBTH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交換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後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もでも発生のため、</a:t>
            </a: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WBT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に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失透物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が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存在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してる可能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0.15t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の生産条件では</a:t>
            </a: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WBF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を速くなっても、</a:t>
            </a: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が発生。他の原因がある可能</a:t>
            </a: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!!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en-US" altLang="zh-TW" sz="12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C3B863D3-0802-927D-17B7-5F0D9E079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316" y="4929994"/>
            <a:ext cx="2805085" cy="171067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DCCA4DA-BD09-26C2-64F4-E0951DC28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650" y="959239"/>
            <a:ext cx="2729203" cy="168650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BAE1AF7-6A8D-A3C9-1197-343402853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35" y="2740753"/>
            <a:ext cx="2743199" cy="169350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D18088E-0CC8-F1D5-10D1-64719CF22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1454" y="959239"/>
            <a:ext cx="2712467" cy="1686508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78FAB6D-649C-42B0-137F-02803F4AF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5610" y="2740753"/>
            <a:ext cx="2725099" cy="1672937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798EB895-9B3B-E3E4-4211-2A57913722D0}"/>
              </a:ext>
            </a:extLst>
          </p:cNvPr>
          <p:cNvSpPr txBox="1"/>
          <p:nvPr/>
        </p:nvSpPr>
        <p:spPr>
          <a:xfrm>
            <a:off x="507061" y="2689844"/>
            <a:ext cx="6019800" cy="17543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失</a:t>
            </a: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透</a:t>
            </a: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物</a:t>
            </a: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altLang="zh-TW"/>
          </a:p>
          <a:p>
            <a:endParaRPr lang="en-US" altLang="zh-TW"/>
          </a:p>
          <a:p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978F58D-270C-C336-E9FC-232A78508D0B}"/>
              </a:ext>
            </a:extLst>
          </p:cNvPr>
          <p:cNvSpPr txBox="1"/>
          <p:nvPr/>
        </p:nvSpPr>
        <p:spPr>
          <a:xfrm>
            <a:off x="263765" y="941563"/>
            <a:ext cx="620885" cy="369332"/>
          </a:xfrm>
          <a:prstGeom prst="rect">
            <a:avLst/>
          </a:prstGeom>
          <a:solidFill>
            <a:srgbClr val="00B0F0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/>
              <a:t>BOS</a:t>
            </a:r>
            <a:endParaRPr lang="zh-TW" altLang="en-US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3AEECAB3-6924-16F9-01E4-4A66E73EC7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023" y="4956499"/>
            <a:ext cx="2743199" cy="1682216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8FEE2548-B708-D9D5-C8B8-014258EA6824}"/>
              </a:ext>
            </a:extLst>
          </p:cNvPr>
          <p:cNvSpPr/>
          <p:nvPr/>
        </p:nvSpPr>
        <p:spPr>
          <a:xfrm>
            <a:off x="233236" y="586739"/>
            <a:ext cx="6324106" cy="38879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薄板</a:t>
            </a:r>
            <a:r>
              <a:rPr lang="en-US" altLang="zh-TW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(4</a:t>
            </a:r>
            <a:r>
              <a:rPr lang="en-US" altLang="zh-TW" baseline="300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th</a:t>
            </a:r>
            <a:r>
              <a:rPr lang="en-US" altLang="zh-TW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 BOS</a:t>
            </a:r>
            <a:r>
              <a:rPr lang="ja-JP" altLang="en-US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と</a:t>
            </a:r>
            <a:r>
              <a:rPr lang="zh-TW" altLang="en-US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失透物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2F5E799-B4DF-3B42-A4FC-8848DE5D4F13}"/>
              </a:ext>
            </a:extLst>
          </p:cNvPr>
          <p:cNvSpPr/>
          <p:nvPr/>
        </p:nvSpPr>
        <p:spPr>
          <a:xfrm>
            <a:off x="233235" y="4540991"/>
            <a:ext cx="6324106" cy="218048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薄板</a:t>
            </a:r>
            <a:r>
              <a:rPr lang="en-US" altLang="zh-TW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(5</a:t>
            </a:r>
            <a:r>
              <a:rPr lang="en-US" altLang="zh-TW" baseline="3000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th</a:t>
            </a:r>
            <a:r>
              <a:rPr lang="en-US" altLang="zh-TW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 BOS</a:t>
            </a:r>
            <a:endParaRPr lang="zh-TW" altLang="en-US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7315F6EB-7859-B537-1B3C-F33A113C24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058324" y="281712"/>
            <a:ext cx="1766366" cy="237642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E5C82BB0-716A-6682-5113-B570D5BDAD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16158" y="586739"/>
            <a:ext cx="2442574" cy="1777362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B6B404B9-195E-1D50-8F56-F5037F15D35C}"/>
              </a:ext>
            </a:extLst>
          </p:cNvPr>
          <p:cNvSpPr txBox="1"/>
          <p:nvPr/>
        </p:nvSpPr>
        <p:spPr>
          <a:xfrm>
            <a:off x="9416158" y="278962"/>
            <a:ext cx="2021325" cy="307777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TW" sz="1400">
                <a:latin typeface="Meiryo UI" panose="020B0604030504040204" pitchFamily="34" charset="-128"/>
                <a:ea typeface="Meiryo UI" panose="020B0604030504040204" pitchFamily="34" charset="-128"/>
              </a:rPr>
              <a:t>WBT</a:t>
            </a:r>
            <a:r>
              <a:rPr lang="zh-TW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上</a:t>
            </a:r>
            <a:r>
              <a:rPr lang="ja-JP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の</a:t>
            </a:r>
            <a:r>
              <a:rPr lang="zh-TW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結晶</a:t>
            </a:r>
            <a:r>
              <a:rPr lang="ja-JP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物を掃除</a:t>
            </a:r>
            <a:endParaRPr lang="zh-TW" alt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3CD5E4E-FFEE-8A3F-967A-9F305B282950}"/>
              </a:ext>
            </a:extLst>
          </p:cNvPr>
          <p:cNvSpPr/>
          <p:nvPr/>
        </p:nvSpPr>
        <p:spPr>
          <a:xfrm>
            <a:off x="7498080" y="1310895"/>
            <a:ext cx="1135380" cy="5941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251AF8-C222-82E4-72D2-86FC7EF76D27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6433921" y="1390650"/>
            <a:ext cx="1064159" cy="21729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BCB4DECC-5F96-AABD-C5BB-E10209395AD1}"/>
              </a:ext>
            </a:extLst>
          </p:cNvPr>
          <p:cNvSpPr txBox="1"/>
          <p:nvPr/>
        </p:nvSpPr>
        <p:spPr>
          <a:xfrm>
            <a:off x="6902399" y="590027"/>
            <a:ext cx="1731061" cy="307777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上</a:t>
            </a:r>
            <a:r>
              <a:rPr lang="ja-JP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流</a:t>
            </a:r>
            <a:r>
              <a:rPr lang="en-US" altLang="zh-TW" sz="1400">
                <a:latin typeface="Meiryo UI" panose="020B0604030504040204" pitchFamily="34" charset="-128"/>
                <a:ea typeface="Meiryo UI" panose="020B0604030504040204" pitchFamily="34" charset="-128"/>
              </a:rPr>
              <a:t>WBTH</a:t>
            </a:r>
            <a:endParaRPr lang="zh-TW" alt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13C3E95-E6E6-01B0-73F3-9AC5B424FF89}"/>
              </a:ext>
            </a:extLst>
          </p:cNvPr>
          <p:cNvSpPr txBox="1"/>
          <p:nvPr/>
        </p:nvSpPr>
        <p:spPr>
          <a:xfrm>
            <a:off x="4628824" y="4581604"/>
            <a:ext cx="1731061" cy="307777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TW" sz="1400">
                <a:latin typeface="Meiryo UI" panose="020B0604030504040204" pitchFamily="34" charset="-128"/>
                <a:ea typeface="Meiryo UI" panose="020B0604030504040204" pitchFamily="34" charset="-128"/>
              </a:rPr>
              <a:t>WBT</a:t>
            </a:r>
            <a:r>
              <a:rPr lang="ja-JP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折れた、交換</a:t>
            </a:r>
            <a:endParaRPr lang="zh-TW" alt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35CC947-F75E-0074-AA64-B0F93897721A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4628824" y="4735493"/>
            <a:ext cx="0" cy="790727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5B359F0-08C1-7D7B-30B1-7E3421968600}"/>
              </a:ext>
            </a:extLst>
          </p:cNvPr>
          <p:cNvSpPr txBox="1"/>
          <p:nvPr/>
        </p:nvSpPr>
        <p:spPr>
          <a:xfrm>
            <a:off x="3057229" y="620685"/>
            <a:ext cx="91946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600">
                <a:solidFill>
                  <a:srgbClr val="FF0000"/>
                </a:solidFill>
              </a:rPr>
              <a:t>0</a:t>
            </a:r>
            <a:r>
              <a:rPr kumimoji="1" lang="en-US" altLang="zh-TW" sz="1600">
                <a:solidFill>
                  <a:srgbClr val="FF0000"/>
                </a:solidFill>
              </a:rPr>
              <a:t>.2t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12088E9-2A9B-3CB1-8EDC-207D7E2268EB}"/>
              </a:ext>
            </a:extLst>
          </p:cNvPr>
          <p:cNvSpPr txBox="1"/>
          <p:nvPr/>
        </p:nvSpPr>
        <p:spPr>
          <a:xfrm>
            <a:off x="3743466" y="620685"/>
            <a:ext cx="117132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600">
                <a:solidFill>
                  <a:srgbClr val="FF0000"/>
                </a:solidFill>
              </a:rPr>
              <a:t>0</a:t>
            </a:r>
            <a:r>
              <a:rPr kumimoji="1" lang="en-US" altLang="zh-TW" sz="1600">
                <a:solidFill>
                  <a:srgbClr val="FF0000"/>
                </a:solidFill>
              </a:rPr>
              <a:t>.15t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4F71891-C53E-FDD1-564C-FCB04275B44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1160"/>
          <a:stretch/>
        </p:blipFill>
        <p:spPr>
          <a:xfrm>
            <a:off x="6753297" y="5286266"/>
            <a:ext cx="4867209" cy="1227496"/>
          </a:xfrm>
          <a:prstGeom prst="rect">
            <a:avLst/>
          </a:prstGeom>
        </p:spPr>
      </p:pic>
      <p:sp>
        <p:nvSpPr>
          <p:cNvPr id="11" name="テキスト ボックス 4">
            <a:extLst>
              <a:ext uri="{FF2B5EF4-FFF2-40B4-BE49-F238E27FC236}">
                <a16:creationId xmlns:a16="http://schemas.microsoft.com/office/drawing/2014/main" id="{9999823A-060C-510A-81DE-5AE1F40AFD41}"/>
              </a:ext>
            </a:extLst>
          </p:cNvPr>
          <p:cNvSpPr txBox="1"/>
          <p:nvPr/>
        </p:nvSpPr>
        <p:spPr>
          <a:xfrm>
            <a:off x="2697475" y="4585341"/>
            <a:ext cx="91946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600">
                <a:solidFill>
                  <a:srgbClr val="FF0000"/>
                </a:solidFill>
              </a:rPr>
              <a:t>0</a:t>
            </a:r>
            <a:r>
              <a:rPr kumimoji="1" lang="en-US" altLang="zh-TW" sz="1600">
                <a:solidFill>
                  <a:srgbClr val="FF0000"/>
                </a:solidFill>
              </a:rPr>
              <a:t>.2t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12" name="テキスト ボックス 5">
            <a:extLst>
              <a:ext uri="{FF2B5EF4-FFF2-40B4-BE49-F238E27FC236}">
                <a16:creationId xmlns:a16="http://schemas.microsoft.com/office/drawing/2014/main" id="{78210518-F73D-8885-0720-52211549038A}"/>
              </a:ext>
            </a:extLst>
          </p:cNvPr>
          <p:cNvSpPr txBox="1"/>
          <p:nvPr/>
        </p:nvSpPr>
        <p:spPr>
          <a:xfrm>
            <a:off x="3637635" y="4592133"/>
            <a:ext cx="8297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600">
                <a:solidFill>
                  <a:srgbClr val="FF0000"/>
                </a:solidFill>
              </a:rPr>
              <a:t>0</a:t>
            </a:r>
            <a:r>
              <a:rPr kumimoji="1" lang="en-US" altLang="zh-TW" sz="1600">
                <a:solidFill>
                  <a:srgbClr val="FF0000"/>
                </a:solidFill>
              </a:rPr>
              <a:t>.15t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69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8B63DA-721E-A2CE-A182-CA7B3365C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477837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altLang="ja-JP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EF</a:t>
            </a:r>
            <a:r>
              <a:rPr lang="ja-JP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窯</a:t>
            </a:r>
            <a:r>
              <a:rPr lang="zh-TW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薄板</a:t>
            </a:r>
            <a:r>
              <a:rPr lang="en-US" altLang="zh-TW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BOS</a:t>
            </a:r>
            <a:r>
              <a:rPr lang="ja-JP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実績</a:t>
            </a:r>
            <a:endParaRPr lang="zh-TW" altLang="en-US" sz="2800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8" name="副標題 4">
            <a:extLst>
              <a:ext uri="{FF2B5EF4-FFF2-40B4-BE49-F238E27FC236}">
                <a16:creationId xmlns:a16="http://schemas.microsoft.com/office/drawing/2014/main" id="{F9AD4DFE-DC23-170C-C3D1-44F5C8D4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5820" y="5880778"/>
            <a:ext cx="5348131" cy="69161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◎ </a:t>
            </a:r>
            <a:r>
              <a:rPr lang="en-US" altLang="zh-TW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WBT</a:t>
            </a:r>
            <a:r>
              <a:rPr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結晶物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がない</a:t>
            </a:r>
            <a:r>
              <a:rPr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時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en-US" altLang="zh-TW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欠点</a:t>
            </a:r>
            <a:r>
              <a:rPr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比較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的</a:t>
            </a:r>
            <a:r>
              <a:rPr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安定；</a:t>
            </a:r>
            <a:endParaRPr lang="en-US" altLang="zh-TW" sz="200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◎ </a:t>
            </a:r>
            <a:r>
              <a:rPr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薄板</a:t>
            </a:r>
            <a:r>
              <a:rPr lang="en-US" altLang="zh-TW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0.2t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en-US" altLang="zh-TW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Pull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ja-JP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UP</a:t>
            </a:r>
            <a:r>
              <a:rPr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後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en-US" altLang="zh-TW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 BOS</a:t>
            </a:r>
            <a:r>
              <a:rPr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良化；</a:t>
            </a:r>
            <a:r>
              <a:rPr lang="en-US" altLang="zh-TW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endParaRPr lang="en-US" altLang="zh-TW" sz="2000">
              <a:highlight>
                <a:srgbClr val="FFFF00"/>
              </a:highlight>
            </a:endParaRPr>
          </a:p>
        </p:txBody>
      </p:sp>
      <p:sp>
        <p:nvSpPr>
          <p:cNvPr id="15" name="投影片編號版面配置區 3">
            <a:extLst>
              <a:ext uri="{FF2B5EF4-FFF2-40B4-BE49-F238E27FC236}">
                <a16:creationId xmlns:a16="http://schemas.microsoft.com/office/drawing/2014/main" id="{720176C6-A13F-889E-C04B-3BD19C3E9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107321E-284E-4529-8B9D-88669C4D65E3}" type="slidenum">
              <a:rPr lang="zh-TW" altLang="en-US" sz="2800" smtClean="0">
                <a:solidFill>
                  <a:srgbClr val="C00000"/>
                </a:solidFill>
                <a:highlight>
                  <a:srgbClr val="FFFF00"/>
                </a:highlight>
              </a:rPr>
              <a:t>14</a:t>
            </a:fld>
            <a:endParaRPr lang="zh-TW" altLang="en-US" sz="28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134E23F-CF0E-0BF8-B61F-E1136B005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0" y="667356"/>
            <a:ext cx="4474414" cy="144752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B5432AD-3758-2418-EDA0-FA4D37FC7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0" y="2577452"/>
            <a:ext cx="4474414" cy="144471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8BD70BA-251E-0FD1-2228-A3F94BEDE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0" y="4484024"/>
            <a:ext cx="4474414" cy="144752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7864692-304B-225A-7FB3-85761D51C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5424" y="4468809"/>
            <a:ext cx="2239465" cy="167247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5F518CB-591F-D625-F272-7F1A3C3B45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035" t="7209" r="7209" b="20035"/>
          <a:stretch/>
        </p:blipFill>
        <p:spPr>
          <a:xfrm>
            <a:off x="4751667" y="2549667"/>
            <a:ext cx="2239465" cy="1682211"/>
          </a:xfrm>
          <a:prstGeom prst="rect">
            <a:avLst/>
          </a:prstGeom>
        </p:spPr>
      </p:pic>
      <p:pic>
        <p:nvPicPr>
          <p:cNvPr id="20" name="圖片 19" descr="一張含有 大自然, 熱度, 壁爐, 火焰 的圖片&#10;&#10;自動產生的描述">
            <a:extLst>
              <a:ext uri="{FF2B5EF4-FFF2-40B4-BE49-F238E27FC236}">
                <a16:creationId xmlns:a16="http://schemas.microsoft.com/office/drawing/2014/main" id="{AD9A52DD-D41B-FBD0-D7A7-B62E17A654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2" t="33269" r="35793" b="38576"/>
          <a:stretch/>
        </p:blipFill>
        <p:spPr>
          <a:xfrm>
            <a:off x="4754074" y="652141"/>
            <a:ext cx="2224080" cy="1668060"/>
          </a:xfrm>
          <a:prstGeom prst="rect">
            <a:avLst/>
          </a:prstGeom>
        </p:spPr>
      </p:pic>
      <p:sp>
        <p:nvSpPr>
          <p:cNvPr id="21" name="副標題 4">
            <a:extLst>
              <a:ext uri="{FF2B5EF4-FFF2-40B4-BE49-F238E27FC236}">
                <a16:creationId xmlns:a16="http://schemas.microsoft.com/office/drawing/2014/main" id="{F13562A1-AF09-8ACE-437C-3D1137028E24}"/>
              </a:ext>
            </a:extLst>
          </p:cNvPr>
          <p:cNvSpPr txBox="1">
            <a:spLocks/>
          </p:cNvSpPr>
          <p:nvPr/>
        </p:nvSpPr>
        <p:spPr>
          <a:xfrm>
            <a:off x="7138241" y="3360114"/>
            <a:ext cx="5119058" cy="2095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WBT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の写真比較では、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3rd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薄板後、結晶物が少なくなり、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欠点も比較的安定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薄板生産後、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WBT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の素地面が高くなり、リストリクターレンガより高い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Pull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下げた後、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WBF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が弱くなり、素地面が上昇開始し、これは他の</a:t>
            </a:r>
            <a:r>
              <a:rPr lang="zh-TW" altLang="en-US" sz="1600">
                <a:solidFill>
                  <a:srgbClr val="FF0000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結晶物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との温度差による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になる可能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TW" altLang="en-US" sz="1600">
                <a:solidFill>
                  <a:srgbClr val="FF0000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失透物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の生成堆積による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になる可能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en-US" altLang="zh-TW" sz="12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16CDBDF-6243-E36F-91A0-469DAE328047}"/>
              </a:ext>
            </a:extLst>
          </p:cNvPr>
          <p:cNvSpPr/>
          <p:nvPr/>
        </p:nvSpPr>
        <p:spPr>
          <a:xfrm>
            <a:off x="161833" y="608496"/>
            <a:ext cx="6911109" cy="17668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>
                <a:solidFill>
                  <a:schemeClr val="tx1"/>
                </a:solidFill>
              </a:rPr>
              <a:t>薄板</a:t>
            </a:r>
            <a:r>
              <a:rPr lang="en-US" altLang="zh-TW">
                <a:solidFill>
                  <a:schemeClr val="tx1"/>
                </a:solidFill>
              </a:rPr>
              <a:t>3rd 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C72F600-71A0-B293-5B8B-4FA2787AEC49}"/>
              </a:ext>
            </a:extLst>
          </p:cNvPr>
          <p:cNvSpPr/>
          <p:nvPr/>
        </p:nvSpPr>
        <p:spPr>
          <a:xfrm>
            <a:off x="161833" y="4435240"/>
            <a:ext cx="6911109" cy="1766891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>
                <a:solidFill>
                  <a:schemeClr val="tx1"/>
                </a:solidFill>
              </a:rPr>
              <a:t>薄板</a:t>
            </a:r>
            <a:r>
              <a:rPr lang="en-US" altLang="zh-TW">
                <a:solidFill>
                  <a:schemeClr val="tx1"/>
                </a:solidFill>
              </a:rPr>
              <a:t>5th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FD9C032-99FE-EC48-D7C9-3CA0DA16E485}"/>
              </a:ext>
            </a:extLst>
          </p:cNvPr>
          <p:cNvSpPr/>
          <p:nvPr/>
        </p:nvSpPr>
        <p:spPr>
          <a:xfrm>
            <a:off x="3043688" y="4586214"/>
            <a:ext cx="122272" cy="113872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F89051A9-7F5B-0E26-FEEA-995BC91DDE7F}"/>
              </a:ext>
            </a:extLst>
          </p:cNvPr>
          <p:cNvCxnSpPr>
            <a:cxnSpLocks/>
          </p:cNvCxnSpPr>
          <p:nvPr/>
        </p:nvCxnSpPr>
        <p:spPr>
          <a:xfrm flipV="1">
            <a:off x="3278045" y="5824877"/>
            <a:ext cx="1277072" cy="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9E34AC1-E30A-DF01-77AC-2EA60976F16F}"/>
              </a:ext>
            </a:extLst>
          </p:cNvPr>
          <p:cNvSpPr txBox="1"/>
          <p:nvPr/>
        </p:nvSpPr>
        <p:spPr>
          <a:xfrm>
            <a:off x="3043688" y="5869081"/>
            <a:ext cx="1815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/>
              <a:t>WBTH</a:t>
            </a:r>
            <a:r>
              <a:rPr lang="ja-JP" altLang="en-US" sz="1400"/>
              <a:t>折れた、交換</a:t>
            </a:r>
            <a:endParaRPr lang="zh-TW" altLang="en-US" sz="1400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519DA3E5-6D54-17D1-5DBE-7BEE2ECF400D}"/>
              </a:ext>
            </a:extLst>
          </p:cNvPr>
          <p:cNvCxnSpPr>
            <a:cxnSpLocks/>
          </p:cNvCxnSpPr>
          <p:nvPr/>
        </p:nvCxnSpPr>
        <p:spPr>
          <a:xfrm>
            <a:off x="4005546" y="3526407"/>
            <a:ext cx="1" cy="38050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06178DBD-F630-AABF-A4C3-A2EBF3AAC142}"/>
              </a:ext>
            </a:extLst>
          </p:cNvPr>
          <p:cNvCxnSpPr>
            <a:cxnSpLocks/>
          </p:cNvCxnSpPr>
          <p:nvPr/>
        </p:nvCxnSpPr>
        <p:spPr>
          <a:xfrm flipV="1">
            <a:off x="4049716" y="3899095"/>
            <a:ext cx="503267" cy="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8725CE9A-B547-A3CC-1513-B299AEA43C16}"/>
              </a:ext>
            </a:extLst>
          </p:cNvPr>
          <p:cNvCxnSpPr>
            <a:cxnSpLocks/>
          </p:cNvCxnSpPr>
          <p:nvPr/>
        </p:nvCxnSpPr>
        <p:spPr>
          <a:xfrm>
            <a:off x="4008317" y="1585385"/>
            <a:ext cx="1" cy="41215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B7608504-7233-5832-DFF0-AC201864C0EE}"/>
              </a:ext>
            </a:extLst>
          </p:cNvPr>
          <p:cNvCxnSpPr>
            <a:cxnSpLocks/>
          </p:cNvCxnSpPr>
          <p:nvPr/>
        </p:nvCxnSpPr>
        <p:spPr>
          <a:xfrm flipV="1">
            <a:off x="4049716" y="1965001"/>
            <a:ext cx="503267" cy="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4FE64D6-C431-D31D-22D9-D9FBD9F18E18}"/>
              </a:ext>
            </a:extLst>
          </p:cNvPr>
          <p:cNvSpPr txBox="1"/>
          <p:nvPr/>
        </p:nvSpPr>
        <p:spPr>
          <a:xfrm>
            <a:off x="2555063" y="968923"/>
            <a:ext cx="1453518" cy="307777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TW" sz="14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0.15t BOS</a:t>
            </a:r>
            <a:r>
              <a:rPr lang="zh-TW" altLang="en-US" sz="14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安定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2A28A7E-41FE-2E27-3E38-B368460CC6C5}"/>
              </a:ext>
            </a:extLst>
          </p:cNvPr>
          <p:cNvSpPr txBox="1"/>
          <p:nvPr/>
        </p:nvSpPr>
        <p:spPr>
          <a:xfrm>
            <a:off x="161833" y="2480536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薄板</a:t>
            </a:r>
            <a:r>
              <a:rPr lang="en-US" altLang="zh-TW"/>
              <a:t>4th </a:t>
            </a:r>
            <a:endParaRPr lang="zh-TW" altLang="en-US"/>
          </a:p>
        </p:txBody>
      </p:sp>
      <p:sp>
        <p:nvSpPr>
          <p:cNvPr id="5" name="文字方塊 2">
            <a:extLst>
              <a:ext uri="{FF2B5EF4-FFF2-40B4-BE49-F238E27FC236}">
                <a16:creationId xmlns:a16="http://schemas.microsoft.com/office/drawing/2014/main" id="{7894EAAF-4EE6-EFDA-9384-A81B783254D2}"/>
              </a:ext>
            </a:extLst>
          </p:cNvPr>
          <p:cNvSpPr txBox="1"/>
          <p:nvPr/>
        </p:nvSpPr>
        <p:spPr>
          <a:xfrm>
            <a:off x="998228" y="618889"/>
            <a:ext cx="1408272" cy="523220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TW" sz="1400">
                <a:latin typeface="Meiryo UI" panose="020B0604030504040204" pitchFamily="34" charset="-128"/>
                <a:ea typeface="Meiryo UI" panose="020B0604030504040204" pitchFamily="34" charset="-128"/>
              </a:rPr>
              <a:t>Pull</a:t>
            </a:r>
            <a:r>
              <a:rPr lang="zh-TW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上</a:t>
            </a:r>
            <a:r>
              <a:rPr lang="ja-JP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げた</a:t>
            </a:r>
            <a:r>
              <a:rPr lang="zh-TW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後</a:t>
            </a:r>
            <a:endParaRPr lang="en-US" altLang="zh-TW" sz="14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zh-TW" sz="1400">
                <a:latin typeface="Meiryo UI" panose="020B0604030504040204" pitchFamily="34" charset="-128"/>
                <a:ea typeface="Meiryo UI" panose="020B0604030504040204" pitchFamily="34" charset="-128"/>
              </a:rPr>
              <a:t>0.2t BOS</a:t>
            </a:r>
            <a:r>
              <a:rPr lang="zh-TW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良化</a:t>
            </a:r>
          </a:p>
        </p:txBody>
      </p:sp>
      <p:sp>
        <p:nvSpPr>
          <p:cNvPr id="6" name="文字方塊 2">
            <a:extLst>
              <a:ext uri="{FF2B5EF4-FFF2-40B4-BE49-F238E27FC236}">
                <a16:creationId xmlns:a16="http://schemas.microsoft.com/office/drawing/2014/main" id="{CEC5033F-375D-66CA-1254-1425470672F3}"/>
              </a:ext>
            </a:extLst>
          </p:cNvPr>
          <p:cNvSpPr txBox="1"/>
          <p:nvPr/>
        </p:nvSpPr>
        <p:spPr>
          <a:xfrm>
            <a:off x="929061" y="4732554"/>
            <a:ext cx="1513744" cy="523220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さらに</a:t>
            </a:r>
            <a:r>
              <a:rPr lang="en-US" altLang="zh-TW" sz="1400">
                <a:latin typeface="Meiryo UI" panose="020B0604030504040204" pitchFamily="34" charset="-128"/>
                <a:ea typeface="Meiryo UI" panose="020B0604030504040204" pitchFamily="34" charset="-128"/>
              </a:rPr>
              <a:t>Pull</a:t>
            </a:r>
            <a:r>
              <a:rPr lang="ja-JP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ja-JP" sz="1400">
                <a:latin typeface="Meiryo UI" panose="020B0604030504040204" pitchFamily="34" charset="-128"/>
                <a:ea typeface="Meiryo UI" panose="020B0604030504040204" pitchFamily="34" charset="-128"/>
              </a:rPr>
              <a:t>UP</a:t>
            </a:r>
            <a:r>
              <a:rPr lang="ja-JP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し </a:t>
            </a:r>
            <a:r>
              <a:rPr lang="en-US" altLang="ja-JP" sz="1400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良化</a:t>
            </a:r>
            <a:endParaRPr lang="zh-TW" alt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" name="文字方塊 36">
            <a:extLst>
              <a:ext uri="{FF2B5EF4-FFF2-40B4-BE49-F238E27FC236}">
                <a16:creationId xmlns:a16="http://schemas.microsoft.com/office/drawing/2014/main" id="{08886818-FFAE-5A01-A0D6-A958F3C858BC}"/>
              </a:ext>
            </a:extLst>
          </p:cNvPr>
          <p:cNvSpPr txBox="1"/>
          <p:nvPr/>
        </p:nvSpPr>
        <p:spPr>
          <a:xfrm>
            <a:off x="2555062" y="4057397"/>
            <a:ext cx="1621283" cy="307777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TW" sz="1400">
                <a:latin typeface="Meiryo UI" panose="020B0604030504040204" pitchFamily="34" charset="-128"/>
                <a:ea typeface="Meiryo UI" panose="020B0604030504040204" pitchFamily="34" charset="-128"/>
              </a:rPr>
              <a:t>0.15t BOS</a:t>
            </a:r>
            <a:r>
              <a:rPr lang="ja-JP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不</a:t>
            </a:r>
            <a:r>
              <a:rPr lang="zh-TW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安定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3D0F90C-E4DC-E1B7-3D41-10F15B08FAB6}"/>
              </a:ext>
            </a:extLst>
          </p:cNvPr>
          <p:cNvSpPr txBox="1"/>
          <p:nvPr/>
        </p:nvSpPr>
        <p:spPr>
          <a:xfrm>
            <a:off x="585626" y="1774869"/>
            <a:ext cx="1985091" cy="369332"/>
          </a:xfrm>
          <a:prstGeom prst="rect">
            <a:avLst/>
          </a:prstGeom>
          <a:solidFill>
            <a:srgbClr val="92D050">
              <a:alpha val="30196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/>
              <a:t>←         </a:t>
            </a:r>
            <a:r>
              <a:rPr lang="en-US" altLang="zh-TW"/>
              <a:t>0.2t          </a:t>
            </a:r>
            <a:r>
              <a:rPr lang="zh-TW" altLang="en-US"/>
              <a:t>→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A0E83F-A3AF-7C25-8E47-850C7E485FC5}"/>
              </a:ext>
            </a:extLst>
          </p:cNvPr>
          <p:cNvSpPr txBox="1"/>
          <p:nvPr/>
        </p:nvSpPr>
        <p:spPr>
          <a:xfrm>
            <a:off x="2636017" y="1772977"/>
            <a:ext cx="1413698" cy="369332"/>
          </a:xfrm>
          <a:prstGeom prst="rect">
            <a:avLst/>
          </a:prstGeom>
          <a:solidFill>
            <a:srgbClr val="FFE699">
              <a:alpha val="29804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/>
              <a:t>←   </a:t>
            </a:r>
            <a:r>
              <a:rPr lang="en-US" altLang="zh-TW"/>
              <a:t>0.15t   </a:t>
            </a:r>
            <a:r>
              <a:rPr lang="zh-TW" altLang="en-US"/>
              <a:t>→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9D3BCC0-187C-C43C-C37B-CB856BD9B50B}"/>
              </a:ext>
            </a:extLst>
          </p:cNvPr>
          <p:cNvSpPr txBox="1"/>
          <p:nvPr/>
        </p:nvSpPr>
        <p:spPr>
          <a:xfrm>
            <a:off x="565402" y="3643015"/>
            <a:ext cx="1587628" cy="369332"/>
          </a:xfrm>
          <a:prstGeom prst="rect">
            <a:avLst/>
          </a:prstGeom>
          <a:solidFill>
            <a:srgbClr val="92D050">
              <a:alpha val="30196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/>
              <a:t>←      </a:t>
            </a:r>
            <a:r>
              <a:rPr lang="en-US" altLang="zh-TW"/>
              <a:t>0.2t     </a:t>
            </a:r>
            <a:r>
              <a:rPr lang="zh-TW" altLang="en-US"/>
              <a:t>→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2825EBE-A713-04A5-2646-F5EEF1251357}"/>
              </a:ext>
            </a:extLst>
          </p:cNvPr>
          <p:cNvSpPr txBox="1"/>
          <p:nvPr/>
        </p:nvSpPr>
        <p:spPr>
          <a:xfrm>
            <a:off x="2218329" y="3641123"/>
            <a:ext cx="1831386" cy="369332"/>
          </a:xfrm>
          <a:prstGeom prst="rect">
            <a:avLst/>
          </a:prstGeom>
          <a:solidFill>
            <a:srgbClr val="FFE699">
              <a:alpha val="29804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/>
              <a:t>←        </a:t>
            </a:r>
            <a:r>
              <a:rPr lang="en-US" altLang="zh-TW"/>
              <a:t>0.15t      </a:t>
            </a:r>
            <a:r>
              <a:rPr lang="zh-TW" altLang="en-US"/>
              <a:t>→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B043C0F-3839-1516-B934-758D52C68141}"/>
              </a:ext>
            </a:extLst>
          </p:cNvPr>
          <p:cNvSpPr txBox="1"/>
          <p:nvPr/>
        </p:nvSpPr>
        <p:spPr>
          <a:xfrm>
            <a:off x="550229" y="5542164"/>
            <a:ext cx="2004831" cy="369332"/>
          </a:xfrm>
          <a:prstGeom prst="rect">
            <a:avLst/>
          </a:prstGeom>
          <a:solidFill>
            <a:srgbClr val="92D050">
              <a:alpha val="30196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/>
              <a:t>←          </a:t>
            </a:r>
            <a:r>
              <a:rPr lang="en-US" altLang="zh-TW"/>
              <a:t>0.2t        </a:t>
            </a:r>
            <a:r>
              <a:rPr lang="zh-TW" altLang="en-US"/>
              <a:t>→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A78843E-F737-39AD-59D0-965B83EB873F}"/>
              </a:ext>
            </a:extLst>
          </p:cNvPr>
          <p:cNvSpPr txBox="1"/>
          <p:nvPr/>
        </p:nvSpPr>
        <p:spPr>
          <a:xfrm>
            <a:off x="2555062" y="5540272"/>
            <a:ext cx="1587628" cy="369332"/>
          </a:xfrm>
          <a:prstGeom prst="rect">
            <a:avLst/>
          </a:prstGeom>
          <a:solidFill>
            <a:srgbClr val="FFE699">
              <a:alpha val="29804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/>
              <a:t>←     </a:t>
            </a:r>
            <a:r>
              <a:rPr lang="en-US" altLang="zh-TW"/>
              <a:t>0.15t   </a:t>
            </a:r>
            <a:r>
              <a:rPr lang="zh-TW" altLang="en-US"/>
              <a:t>→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C16BB23E-5B97-E69E-3E12-743715EE2C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2958" y="608496"/>
            <a:ext cx="4867209" cy="25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3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8B63DA-721E-A2CE-A182-CA7B3365C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477837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altLang="ja-JP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EF</a:t>
            </a:r>
            <a:r>
              <a:rPr lang="ja-JP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窯</a:t>
            </a:r>
            <a:r>
              <a:rPr lang="zh-TW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薄板</a:t>
            </a:r>
            <a:r>
              <a:rPr lang="en-US" altLang="zh-TW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BOS</a:t>
            </a:r>
            <a:r>
              <a:rPr lang="ja-JP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実績</a:t>
            </a:r>
            <a:endParaRPr lang="zh-TW" altLang="en-US" sz="2800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8" name="副標題 4">
            <a:extLst>
              <a:ext uri="{FF2B5EF4-FFF2-40B4-BE49-F238E27FC236}">
                <a16:creationId xmlns:a16="http://schemas.microsoft.com/office/drawing/2014/main" id="{F9AD4DFE-DC23-170C-C3D1-44F5C8D4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5820" y="5880778"/>
            <a:ext cx="5348131" cy="69161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◎ </a:t>
            </a:r>
            <a:r>
              <a:rPr lang="en-US" altLang="zh-TW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WBT</a:t>
            </a:r>
            <a:r>
              <a:rPr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結晶物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がない</a:t>
            </a:r>
            <a:r>
              <a:rPr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時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en-US" altLang="zh-TW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欠点</a:t>
            </a:r>
            <a:r>
              <a:rPr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比較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的</a:t>
            </a:r>
            <a:r>
              <a:rPr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安定；</a:t>
            </a:r>
            <a:endParaRPr lang="en-US" altLang="zh-TW" sz="200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◎ </a:t>
            </a:r>
            <a:r>
              <a:rPr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薄板</a:t>
            </a:r>
            <a:r>
              <a:rPr lang="en-US" altLang="zh-TW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0.2t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en-US" altLang="zh-TW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Pull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ja-JP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UP</a:t>
            </a:r>
            <a:r>
              <a:rPr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後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en-US" altLang="zh-TW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 BOS</a:t>
            </a:r>
            <a:r>
              <a:rPr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良化；</a:t>
            </a:r>
            <a:r>
              <a:rPr lang="en-US" altLang="zh-TW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endParaRPr lang="en-US" altLang="zh-TW" sz="2000">
              <a:highlight>
                <a:srgbClr val="FFFF00"/>
              </a:highlight>
            </a:endParaRPr>
          </a:p>
        </p:txBody>
      </p:sp>
      <p:sp>
        <p:nvSpPr>
          <p:cNvPr id="15" name="投影片編號版面配置區 3">
            <a:extLst>
              <a:ext uri="{FF2B5EF4-FFF2-40B4-BE49-F238E27FC236}">
                <a16:creationId xmlns:a16="http://schemas.microsoft.com/office/drawing/2014/main" id="{720176C6-A13F-889E-C04B-3BD19C3E9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107321E-284E-4529-8B9D-88669C4D65E3}" type="slidenum">
              <a:rPr lang="zh-TW" altLang="en-US" sz="2800" smtClean="0">
                <a:solidFill>
                  <a:srgbClr val="C00000"/>
                </a:solidFill>
                <a:highlight>
                  <a:srgbClr val="FFFF00"/>
                </a:highlight>
              </a:rPr>
              <a:t>15</a:t>
            </a:fld>
            <a:endParaRPr lang="zh-TW" altLang="en-US" sz="28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134E23F-CF0E-0BF8-B61F-E1136B005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0" y="667356"/>
            <a:ext cx="4474414" cy="144752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B5432AD-3758-2418-EDA0-FA4D37FC7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0" y="2577452"/>
            <a:ext cx="4474414" cy="144471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8BD70BA-251E-0FD1-2228-A3F94BEDE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0" y="4484024"/>
            <a:ext cx="4474414" cy="144752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7864692-304B-225A-7FB3-85761D51C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5424" y="4468809"/>
            <a:ext cx="2239465" cy="167247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5F518CB-591F-D625-F272-7F1A3C3B45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035" t="7209" r="7209" b="20035"/>
          <a:stretch/>
        </p:blipFill>
        <p:spPr>
          <a:xfrm>
            <a:off x="4751667" y="2549667"/>
            <a:ext cx="2239465" cy="1682211"/>
          </a:xfrm>
          <a:prstGeom prst="rect">
            <a:avLst/>
          </a:prstGeom>
        </p:spPr>
      </p:pic>
      <p:pic>
        <p:nvPicPr>
          <p:cNvPr id="20" name="圖片 19" descr="一張含有 大自然, 熱度, 壁爐, 火焰 的圖片&#10;&#10;自動產生的描述">
            <a:extLst>
              <a:ext uri="{FF2B5EF4-FFF2-40B4-BE49-F238E27FC236}">
                <a16:creationId xmlns:a16="http://schemas.microsoft.com/office/drawing/2014/main" id="{AD9A52DD-D41B-FBD0-D7A7-B62E17A654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2" t="33269" r="35793" b="38576"/>
          <a:stretch/>
        </p:blipFill>
        <p:spPr>
          <a:xfrm>
            <a:off x="4754074" y="652141"/>
            <a:ext cx="2224080" cy="1668060"/>
          </a:xfrm>
          <a:prstGeom prst="rect">
            <a:avLst/>
          </a:prstGeom>
        </p:spPr>
      </p:pic>
      <p:sp>
        <p:nvSpPr>
          <p:cNvPr id="21" name="副標題 4">
            <a:extLst>
              <a:ext uri="{FF2B5EF4-FFF2-40B4-BE49-F238E27FC236}">
                <a16:creationId xmlns:a16="http://schemas.microsoft.com/office/drawing/2014/main" id="{F13562A1-AF09-8ACE-437C-3D1137028E24}"/>
              </a:ext>
            </a:extLst>
          </p:cNvPr>
          <p:cNvSpPr txBox="1">
            <a:spLocks/>
          </p:cNvSpPr>
          <p:nvPr/>
        </p:nvSpPr>
        <p:spPr>
          <a:xfrm>
            <a:off x="7138241" y="3360114"/>
            <a:ext cx="5119058" cy="2095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WBT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の写真比較では、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3rd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薄板後、結晶物が少なくなり、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欠点も比較的安定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薄板生産後、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WBT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の素地面が高くなり、リストリクターレンガより高い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Pull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下げた後、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WBF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が弱くなり、素地面が上昇開始し、これは他の</a:t>
            </a:r>
            <a:r>
              <a:rPr lang="zh-TW" altLang="en-US" sz="1600">
                <a:solidFill>
                  <a:srgbClr val="FF0000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結晶物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との温度差による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になる可能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TW" altLang="en-US" sz="1600">
                <a:solidFill>
                  <a:srgbClr val="FF0000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失透物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の生成堆積による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になる可能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endParaRPr lang="en-US" altLang="zh-TW" sz="12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16CDBDF-6243-E36F-91A0-469DAE328047}"/>
              </a:ext>
            </a:extLst>
          </p:cNvPr>
          <p:cNvSpPr/>
          <p:nvPr/>
        </p:nvSpPr>
        <p:spPr>
          <a:xfrm>
            <a:off x="161833" y="608496"/>
            <a:ext cx="6911109" cy="17668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>
                <a:solidFill>
                  <a:schemeClr val="tx1"/>
                </a:solidFill>
              </a:rPr>
              <a:t>薄板</a:t>
            </a:r>
            <a:r>
              <a:rPr lang="en-US" altLang="zh-TW">
                <a:solidFill>
                  <a:schemeClr val="tx1"/>
                </a:solidFill>
              </a:rPr>
              <a:t>3rd 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C72F600-71A0-B293-5B8B-4FA2787AEC49}"/>
              </a:ext>
            </a:extLst>
          </p:cNvPr>
          <p:cNvSpPr/>
          <p:nvPr/>
        </p:nvSpPr>
        <p:spPr>
          <a:xfrm>
            <a:off x="161833" y="4435240"/>
            <a:ext cx="6911109" cy="1766891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>
                <a:solidFill>
                  <a:schemeClr val="tx1"/>
                </a:solidFill>
              </a:rPr>
              <a:t>薄板</a:t>
            </a:r>
            <a:r>
              <a:rPr lang="en-US" altLang="zh-TW">
                <a:solidFill>
                  <a:schemeClr val="tx1"/>
                </a:solidFill>
              </a:rPr>
              <a:t>5th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FD9C032-99FE-EC48-D7C9-3CA0DA16E485}"/>
              </a:ext>
            </a:extLst>
          </p:cNvPr>
          <p:cNvSpPr/>
          <p:nvPr/>
        </p:nvSpPr>
        <p:spPr>
          <a:xfrm>
            <a:off x="3043688" y="4586214"/>
            <a:ext cx="122272" cy="113872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F89051A9-7F5B-0E26-FEEA-995BC91DDE7F}"/>
              </a:ext>
            </a:extLst>
          </p:cNvPr>
          <p:cNvCxnSpPr>
            <a:cxnSpLocks/>
          </p:cNvCxnSpPr>
          <p:nvPr/>
        </p:nvCxnSpPr>
        <p:spPr>
          <a:xfrm flipV="1">
            <a:off x="3278045" y="5824877"/>
            <a:ext cx="1277072" cy="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9E34AC1-E30A-DF01-77AC-2EA60976F16F}"/>
              </a:ext>
            </a:extLst>
          </p:cNvPr>
          <p:cNvSpPr txBox="1"/>
          <p:nvPr/>
        </p:nvSpPr>
        <p:spPr>
          <a:xfrm>
            <a:off x="3043688" y="5869081"/>
            <a:ext cx="1815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/>
              <a:t>WBTH</a:t>
            </a:r>
            <a:r>
              <a:rPr lang="ja-JP" altLang="en-US" sz="1400"/>
              <a:t>折れた、交換</a:t>
            </a:r>
            <a:endParaRPr lang="zh-TW" altLang="en-US" sz="1400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519DA3E5-6D54-17D1-5DBE-7BEE2ECF400D}"/>
              </a:ext>
            </a:extLst>
          </p:cNvPr>
          <p:cNvCxnSpPr>
            <a:cxnSpLocks/>
          </p:cNvCxnSpPr>
          <p:nvPr/>
        </p:nvCxnSpPr>
        <p:spPr>
          <a:xfrm>
            <a:off x="4005546" y="3526407"/>
            <a:ext cx="1" cy="38050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06178DBD-F630-AABF-A4C3-A2EBF3AAC142}"/>
              </a:ext>
            </a:extLst>
          </p:cNvPr>
          <p:cNvCxnSpPr>
            <a:cxnSpLocks/>
          </p:cNvCxnSpPr>
          <p:nvPr/>
        </p:nvCxnSpPr>
        <p:spPr>
          <a:xfrm flipV="1">
            <a:off x="4049716" y="3899095"/>
            <a:ext cx="503267" cy="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8725CE9A-B547-A3CC-1513-B299AEA43C16}"/>
              </a:ext>
            </a:extLst>
          </p:cNvPr>
          <p:cNvCxnSpPr>
            <a:cxnSpLocks/>
          </p:cNvCxnSpPr>
          <p:nvPr/>
        </p:nvCxnSpPr>
        <p:spPr>
          <a:xfrm>
            <a:off x="4008317" y="1585385"/>
            <a:ext cx="1" cy="41215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B7608504-7233-5832-DFF0-AC201864C0EE}"/>
              </a:ext>
            </a:extLst>
          </p:cNvPr>
          <p:cNvCxnSpPr>
            <a:cxnSpLocks/>
          </p:cNvCxnSpPr>
          <p:nvPr/>
        </p:nvCxnSpPr>
        <p:spPr>
          <a:xfrm flipV="1">
            <a:off x="4049716" y="1965001"/>
            <a:ext cx="503267" cy="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4FE64D6-C431-D31D-22D9-D9FBD9F18E18}"/>
              </a:ext>
            </a:extLst>
          </p:cNvPr>
          <p:cNvSpPr txBox="1"/>
          <p:nvPr/>
        </p:nvSpPr>
        <p:spPr>
          <a:xfrm>
            <a:off x="2555063" y="968923"/>
            <a:ext cx="1453518" cy="307777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TW" sz="1400">
                <a:latin typeface="Meiryo UI" panose="020B0604030504040204" pitchFamily="34" charset="-128"/>
                <a:ea typeface="Meiryo UI" panose="020B0604030504040204" pitchFamily="34" charset="-128"/>
              </a:rPr>
              <a:t>0.15t BOS</a:t>
            </a:r>
            <a:r>
              <a:rPr lang="zh-TW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安定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2A28A7E-41FE-2E27-3E38-B368460CC6C5}"/>
              </a:ext>
            </a:extLst>
          </p:cNvPr>
          <p:cNvSpPr txBox="1"/>
          <p:nvPr/>
        </p:nvSpPr>
        <p:spPr>
          <a:xfrm>
            <a:off x="161833" y="2480536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薄板</a:t>
            </a:r>
            <a:r>
              <a:rPr lang="en-US" altLang="zh-TW"/>
              <a:t>4th </a:t>
            </a:r>
            <a:endParaRPr lang="zh-TW" altLang="en-US"/>
          </a:p>
        </p:txBody>
      </p:sp>
      <p:sp>
        <p:nvSpPr>
          <p:cNvPr id="5" name="文字方塊 2">
            <a:extLst>
              <a:ext uri="{FF2B5EF4-FFF2-40B4-BE49-F238E27FC236}">
                <a16:creationId xmlns:a16="http://schemas.microsoft.com/office/drawing/2014/main" id="{7894EAAF-4EE6-EFDA-9384-A81B783254D2}"/>
              </a:ext>
            </a:extLst>
          </p:cNvPr>
          <p:cNvSpPr txBox="1"/>
          <p:nvPr/>
        </p:nvSpPr>
        <p:spPr>
          <a:xfrm>
            <a:off x="998228" y="618889"/>
            <a:ext cx="1408272" cy="523220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TW" sz="1400">
                <a:latin typeface="Meiryo UI" panose="020B0604030504040204" pitchFamily="34" charset="-128"/>
                <a:ea typeface="Meiryo UI" panose="020B0604030504040204" pitchFamily="34" charset="-128"/>
              </a:rPr>
              <a:t>Pull</a:t>
            </a:r>
            <a:r>
              <a:rPr lang="zh-TW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上</a:t>
            </a:r>
            <a:r>
              <a:rPr lang="ja-JP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げた</a:t>
            </a:r>
            <a:r>
              <a:rPr lang="zh-TW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後</a:t>
            </a:r>
            <a:endParaRPr lang="en-US" altLang="zh-TW" sz="14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zh-TW" sz="1400">
                <a:latin typeface="Meiryo UI" panose="020B0604030504040204" pitchFamily="34" charset="-128"/>
                <a:ea typeface="Meiryo UI" panose="020B0604030504040204" pitchFamily="34" charset="-128"/>
              </a:rPr>
              <a:t>0.2t BOS</a:t>
            </a:r>
            <a:r>
              <a:rPr lang="zh-TW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良化</a:t>
            </a:r>
          </a:p>
        </p:txBody>
      </p:sp>
      <p:sp>
        <p:nvSpPr>
          <p:cNvPr id="6" name="文字方塊 2">
            <a:extLst>
              <a:ext uri="{FF2B5EF4-FFF2-40B4-BE49-F238E27FC236}">
                <a16:creationId xmlns:a16="http://schemas.microsoft.com/office/drawing/2014/main" id="{CEC5033F-375D-66CA-1254-1425470672F3}"/>
              </a:ext>
            </a:extLst>
          </p:cNvPr>
          <p:cNvSpPr txBox="1"/>
          <p:nvPr/>
        </p:nvSpPr>
        <p:spPr>
          <a:xfrm>
            <a:off x="929061" y="4732554"/>
            <a:ext cx="1513744" cy="523220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さらに</a:t>
            </a:r>
            <a:r>
              <a:rPr lang="en-US" altLang="zh-TW" sz="1400">
                <a:latin typeface="Meiryo UI" panose="020B0604030504040204" pitchFamily="34" charset="-128"/>
                <a:ea typeface="Meiryo UI" panose="020B0604030504040204" pitchFamily="34" charset="-128"/>
              </a:rPr>
              <a:t>Pull</a:t>
            </a:r>
            <a:r>
              <a:rPr lang="ja-JP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ja-JP" sz="1400">
                <a:latin typeface="Meiryo UI" panose="020B0604030504040204" pitchFamily="34" charset="-128"/>
                <a:ea typeface="Meiryo UI" panose="020B0604030504040204" pitchFamily="34" charset="-128"/>
              </a:rPr>
              <a:t>UP</a:t>
            </a:r>
            <a:r>
              <a:rPr lang="ja-JP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し </a:t>
            </a:r>
            <a:r>
              <a:rPr lang="en-US" altLang="ja-JP" sz="1400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良化</a:t>
            </a:r>
            <a:endParaRPr lang="zh-TW" altLang="en-US" sz="14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" name="文字方塊 36">
            <a:extLst>
              <a:ext uri="{FF2B5EF4-FFF2-40B4-BE49-F238E27FC236}">
                <a16:creationId xmlns:a16="http://schemas.microsoft.com/office/drawing/2014/main" id="{08886818-FFAE-5A01-A0D6-A958F3C858BC}"/>
              </a:ext>
            </a:extLst>
          </p:cNvPr>
          <p:cNvSpPr txBox="1"/>
          <p:nvPr/>
        </p:nvSpPr>
        <p:spPr>
          <a:xfrm>
            <a:off x="2555062" y="4057397"/>
            <a:ext cx="1621283" cy="307777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TW" sz="1400">
                <a:latin typeface="Meiryo UI" panose="020B0604030504040204" pitchFamily="34" charset="-128"/>
                <a:ea typeface="Meiryo UI" panose="020B0604030504040204" pitchFamily="34" charset="-128"/>
              </a:rPr>
              <a:t>0.15t BOS</a:t>
            </a:r>
            <a:r>
              <a:rPr lang="ja-JP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不</a:t>
            </a:r>
            <a:r>
              <a:rPr lang="zh-TW" altLang="en-US" sz="1400">
                <a:latin typeface="Meiryo UI" panose="020B0604030504040204" pitchFamily="34" charset="-128"/>
                <a:ea typeface="Meiryo UI" panose="020B0604030504040204" pitchFamily="34" charset="-128"/>
              </a:rPr>
              <a:t>安定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3D0F90C-E4DC-E1B7-3D41-10F15B08FAB6}"/>
              </a:ext>
            </a:extLst>
          </p:cNvPr>
          <p:cNvSpPr txBox="1"/>
          <p:nvPr/>
        </p:nvSpPr>
        <p:spPr>
          <a:xfrm>
            <a:off x="585626" y="1774869"/>
            <a:ext cx="1985091" cy="369332"/>
          </a:xfrm>
          <a:prstGeom prst="rect">
            <a:avLst/>
          </a:prstGeom>
          <a:solidFill>
            <a:srgbClr val="92D050">
              <a:alpha val="30196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/>
              <a:t>←         </a:t>
            </a:r>
            <a:r>
              <a:rPr lang="en-US" altLang="zh-TW"/>
              <a:t>0.2t          </a:t>
            </a:r>
            <a:r>
              <a:rPr lang="zh-TW" altLang="en-US"/>
              <a:t>→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A0E83F-A3AF-7C25-8E47-850C7E485FC5}"/>
              </a:ext>
            </a:extLst>
          </p:cNvPr>
          <p:cNvSpPr txBox="1"/>
          <p:nvPr/>
        </p:nvSpPr>
        <p:spPr>
          <a:xfrm>
            <a:off x="2636017" y="1772977"/>
            <a:ext cx="1413698" cy="369332"/>
          </a:xfrm>
          <a:prstGeom prst="rect">
            <a:avLst/>
          </a:prstGeom>
          <a:solidFill>
            <a:srgbClr val="FFE699">
              <a:alpha val="29804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/>
              <a:t>←   </a:t>
            </a:r>
            <a:r>
              <a:rPr lang="en-US" altLang="zh-TW"/>
              <a:t>0.15t   </a:t>
            </a:r>
            <a:r>
              <a:rPr lang="zh-TW" altLang="en-US"/>
              <a:t>→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9D3BCC0-187C-C43C-C37B-CB856BD9B50B}"/>
              </a:ext>
            </a:extLst>
          </p:cNvPr>
          <p:cNvSpPr txBox="1"/>
          <p:nvPr/>
        </p:nvSpPr>
        <p:spPr>
          <a:xfrm>
            <a:off x="565402" y="3643015"/>
            <a:ext cx="1587628" cy="369332"/>
          </a:xfrm>
          <a:prstGeom prst="rect">
            <a:avLst/>
          </a:prstGeom>
          <a:solidFill>
            <a:srgbClr val="92D050">
              <a:alpha val="30196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/>
              <a:t>←      </a:t>
            </a:r>
            <a:r>
              <a:rPr lang="en-US" altLang="zh-TW"/>
              <a:t>0.2t     </a:t>
            </a:r>
            <a:r>
              <a:rPr lang="zh-TW" altLang="en-US"/>
              <a:t>→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2825EBE-A713-04A5-2646-F5EEF1251357}"/>
              </a:ext>
            </a:extLst>
          </p:cNvPr>
          <p:cNvSpPr txBox="1"/>
          <p:nvPr/>
        </p:nvSpPr>
        <p:spPr>
          <a:xfrm>
            <a:off x="2218329" y="3641123"/>
            <a:ext cx="1831386" cy="369332"/>
          </a:xfrm>
          <a:prstGeom prst="rect">
            <a:avLst/>
          </a:prstGeom>
          <a:solidFill>
            <a:srgbClr val="FFE699">
              <a:alpha val="29804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/>
              <a:t>←        </a:t>
            </a:r>
            <a:r>
              <a:rPr lang="en-US" altLang="zh-TW"/>
              <a:t>0.15t      </a:t>
            </a:r>
            <a:r>
              <a:rPr lang="zh-TW" altLang="en-US"/>
              <a:t>→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B043C0F-3839-1516-B934-758D52C68141}"/>
              </a:ext>
            </a:extLst>
          </p:cNvPr>
          <p:cNvSpPr txBox="1"/>
          <p:nvPr/>
        </p:nvSpPr>
        <p:spPr>
          <a:xfrm>
            <a:off x="550229" y="5542164"/>
            <a:ext cx="2004831" cy="369332"/>
          </a:xfrm>
          <a:prstGeom prst="rect">
            <a:avLst/>
          </a:prstGeom>
          <a:solidFill>
            <a:srgbClr val="92D050">
              <a:alpha val="30196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/>
              <a:t>←          </a:t>
            </a:r>
            <a:r>
              <a:rPr lang="en-US" altLang="zh-TW"/>
              <a:t>0.2t        </a:t>
            </a:r>
            <a:r>
              <a:rPr lang="zh-TW" altLang="en-US"/>
              <a:t>→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A78843E-F737-39AD-59D0-965B83EB873F}"/>
              </a:ext>
            </a:extLst>
          </p:cNvPr>
          <p:cNvSpPr txBox="1"/>
          <p:nvPr/>
        </p:nvSpPr>
        <p:spPr>
          <a:xfrm>
            <a:off x="2555062" y="5540272"/>
            <a:ext cx="1587628" cy="369332"/>
          </a:xfrm>
          <a:prstGeom prst="rect">
            <a:avLst/>
          </a:prstGeom>
          <a:solidFill>
            <a:srgbClr val="FFE699">
              <a:alpha val="29804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/>
              <a:t>←     </a:t>
            </a:r>
            <a:r>
              <a:rPr lang="en-US" altLang="zh-TW"/>
              <a:t>0.15t   </a:t>
            </a:r>
            <a:r>
              <a:rPr lang="zh-TW" altLang="en-US"/>
              <a:t>→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C16BB23E-5B97-E69E-3E12-743715EE2C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2958" y="608496"/>
            <a:ext cx="4867209" cy="2513294"/>
          </a:xfrm>
          <a:prstGeom prst="rect">
            <a:avLst/>
          </a:prstGeom>
        </p:spPr>
      </p:pic>
      <p:graphicFrame>
        <p:nvGraphicFramePr>
          <p:cNvPr id="4" name="表格 36">
            <a:extLst>
              <a:ext uri="{FF2B5EF4-FFF2-40B4-BE49-F238E27FC236}">
                <a16:creationId xmlns:a16="http://schemas.microsoft.com/office/drawing/2014/main" id="{9FA9BDB1-E41F-F17B-A6FC-706F65E0B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20607"/>
              </p:ext>
            </p:extLst>
          </p:nvPr>
        </p:nvGraphicFramePr>
        <p:xfrm>
          <a:off x="1376737" y="2315270"/>
          <a:ext cx="9443663" cy="28041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98086">
                  <a:extLst>
                    <a:ext uri="{9D8B030D-6E8A-4147-A177-3AD203B41FA5}">
                      <a16:colId xmlns:a16="http://schemas.microsoft.com/office/drawing/2014/main" val="1902466025"/>
                    </a:ext>
                  </a:extLst>
                </a:gridCol>
                <a:gridCol w="3126922">
                  <a:extLst>
                    <a:ext uri="{9D8B030D-6E8A-4147-A177-3AD203B41FA5}">
                      <a16:colId xmlns:a16="http://schemas.microsoft.com/office/drawing/2014/main" val="4041334577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424874242"/>
                    </a:ext>
                  </a:extLst>
                </a:gridCol>
                <a:gridCol w="2618405">
                  <a:extLst>
                    <a:ext uri="{9D8B030D-6E8A-4147-A177-3AD203B41FA5}">
                      <a16:colId xmlns:a16="http://schemas.microsoft.com/office/drawing/2014/main" val="2390003708"/>
                    </a:ext>
                  </a:extLst>
                </a:gridCol>
              </a:tblGrid>
              <a:tr h="1791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BOS</a:t>
                      </a:r>
                      <a:r>
                        <a:rPr lang="ja-JP" altLang="en-US" sz="2000"/>
                        <a:t>起因</a:t>
                      </a:r>
                      <a:endParaRPr lang="zh-TW" altLang="en-US" sz="20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/>
                        <a:t>現象の仮説</a:t>
                      </a:r>
                      <a:endParaRPr lang="zh-TW" altLang="en-US" sz="20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/>
                        <a:t>対策</a:t>
                      </a:r>
                      <a:endParaRPr lang="zh-TW" altLang="en-US" sz="20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/>
                        <a:t>リスク</a:t>
                      </a:r>
                      <a:endParaRPr lang="zh-TW" altLang="en-US" sz="20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972885"/>
                  </a:ext>
                </a:extLst>
              </a:tr>
              <a:tr h="322692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/>
                        <a:t>WBF</a:t>
                      </a:r>
                      <a:r>
                        <a:rPr lang="ja-JP" altLang="en-US" sz="2000"/>
                        <a:t>弱くなる</a:t>
                      </a:r>
                      <a:endParaRPr lang="zh-TW" altLang="en-US" sz="20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2000"/>
                        <a:t>BOS</a:t>
                      </a:r>
                      <a:r>
                        <a:rPr lang="ja-JP" altLang="en-US" sz="2000"/>
                        <a:t> </a:t>
                      </a:r>
                      <a:r>
                        <a:rPr lang="en-US" altLang="ja-JP" sz="2000"/>
                        <a:t>NET</a:t>
                      </a:r>
                      <a:r>
                        <a:rPr lang="ja-JP" altLang="en-US" sz="2000"/>
                        <a:t>内への入り込み</a:t>
                      </a:r>
                      <a:endParaRPr lang="zh-TW" altLang="en-US" sz="20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/>
                        <a:t>WBTH</a:t>
                      </a:r>
                      <a:r>
                        <a:rPr lang="ja-JP" altLang="en-US" sz="2000"/>
                        <a:t>出力</a:t>
                      </a:r>
                      <a:r>
                        <a:rPr lang="zh-TW" altLang="en-US" sz="2000"/>
                        <a:t>上昇</a:t>
                      </a:r>
                      <a:endParaRPr lang="en-US" altLang="zh-TW" sz="2000"/>
                    </a:p>
                    <a:p>
                      <a:pPr algn="l"/>
                      <a:r>
                        <a:rPr lang="en-US" altLang="zh-TW" sz="2000"/>
                        <a:t>I/F</a:t>
                      </a:r>
                      <a:r>
                        <a:rPr lang="ja-JP" altLang="en-US" sz="2000"/>
                        <a:t>昇温</a:t>
                      </a:r>
                      <a:endParaRPr lang="en-US" altLang="zh-TW" sz="2000"/>
                    </a:p>
                    <a:p>
                      <a:pPr algn="l"/>
                      <a:r>
                        <a:rPr lang="en-US" altLang="zh-TW" sz="2000"/>
                        <a:t>Pull UP</a:t>
                      </a:r>
                      <a:endParaRPr lang="zh-TW" altLang="en-US" sz="20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/>
                        <a:t>WBTH</a:t>
                      </a:r>
                      <a:r>
                        <a:rPr lang="zh-TW" altLang="en-US" sz="2000"/>
                        <a:t>使用</a:t>
                      </a:r>
                      <a:r>
                        <a:rPr lang="ja-JP" altLang="en-US" sz="2000"/>
                        <a:t>寿命減少</a:t>
                      </a:r>
                      <a:endParaRPr lang="en-US" altLang="zh-TW" sz="2000"/>
                    </a:p>
                    <a:p>
                      <a:pPr algn="l"/>
                      <a:endParaRPr lang="en-US" altLang="ja-JP" sz="2000"/>
                    </a:p>
                    <a:p>
                      <a:pPr algn="l"/>
                      <a:r>
                        <a:rPr lang="ja-JP" altLang="en-US" sz="2000"/>
                        <a:t>切折不良</a:t>
                      </a:r>
                      <a:endParaRPr lang="zh-TW" altLang="en-US" sz="20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949012"/>
                  </a:ext>
                </a:extLst>
              </a:tr>
              <a:tr h="224906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/>
                        <a:t>素地</a:t>
                      </a:r>
                      <a:r>
                        <a:rPr lang="ja-JP" altLang="en-US" sz="2000"/>
                        <a:t>と</a:t>
                      </a:r>
                      <a:r>
                        <a:rPr lang="zh-TW" altLang="en-US" sz="2000"/>
                        <a:t>異物</a:t>
                      </a:r>
                      <a:r>
                        <a:rPr lang="ja-JP" altLang="en-US" sz="2000"/>
                        <a:t>の接触</a:t>
                      </a:r>
                      <a:endParaRPr lang="zh-TW" altLang="en-US" sz="20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/>
                        <a:t>素地面上昇後</a:t>
                      </a:r>
                      <a:r>
                        <a:rPr lang="ja-JP" altLang="en-US" sz="2000"/>
                        <a:t>、</a:t>
                      </a:r>
                      <a:r>
                        <a:rPr lang="en-US" altLang="zh-TW" sz="2000"/>
                        <a:t>WBT</a:t>
                      </a:r>
                      <a:r>
                        <a:rPr lang="zh-TW" altLang="en-US" sz="2000"/>
                        <a:t>異物</a:t>
                      </a:r>
                      <a:r>
                        <a:rPr lang="ja-JP" altLang="en-US" sz="2000"/>
                        <a:t>や</a:t>
                      </a:r>
                      <a:r>
                        <a:rPr lang="zh-TW" altLang="en-US" sz="2000"/>
                        <a:t>煉瓦</a:t>
                      </a:r>
                      <a:r>
                        <a:rPr lang="ja-JP" altLang="en-US" sz="2000"/>
                        <a:t>の接触で</a:t>
                      </a:r>
                      <a:r>
                        <a:rPr lang="en-US" altLang="zh-TW" sz="2000"/>
                        <a:t>BOS</a:t>
                      </a:r>
                      <a:r>
                        <a:rPr lang="ja-JP" altLang="en-US" sz="2000"/>
                        <a:t>発生</a:t>
                      </a:r>
                      <a:endParaRPr lang="zh-TW" altLang="en-US" sz="20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/>
                        <a:t>WBT</a:t>
                      </a:r>
                      <a:r>
                        <a:rPr lang="ja-JP" altLang="en-US" sz="2000"/>
                        <a:t>周辺</a:t>
                      </a:r>
                      <a:r>
                        <a:rPr lang="zh-TW" altLang="en-US" sz="2000"/>
                        <a:t>掃除</a:t>
                      </a:r>
                      <a:endParaRPr lang="zh-TW" altLang="en-US" sz="20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/>
                        <a:t>板</a:t>
                      </a:r>
                      <a:r>
                        <a:rPr lang="ja-JP" altLang="en-US" sz="2000"/>
                        <a:t>割れ</a:t>
                      </a:r>
                      <a:endParaRPr lang="zh-TW" altLang="en-US" sz="20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264820"/>
                  </a:ext>
                </a:extLst>
              </a:tr>
              <a:tr h="298539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/>
                        <a:t>Sr-Si</a:t>
                      </a:r>
                      <a:r>
                        <a:rPr lang="zh-TW" altLang="en-US" sz="2000"/>
                        <a:t>失透物</a:t>
                      </a:r>
                      <a:endParaRPr lang="zh-TW" altLang="en-US" sz="20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/>
                        <a:t>失透物</a:t>
                      </a:r>
                      <a:r>
                        <a:rPr lang="ja-JP" altLang="en-US" sz="2000"/>
                        <a:t>起因による</a:t>
                      </a:r>
                      <a:r>
                        <a:rPr lang="en-US" altLang="ja-JP" sz="2000"/>
                        <a:t>BOS</a:t>
                      </a:r>
                      <a:r>
                        <a:rPr lang="ja-JP" altLang="en-US" sz="2000"/>
                        <a:t>発生</a:t>
                      </a:r>
                      <a:endParaRPr lang="zh-TW" altLang="en-US" sz="20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000"/>
                        <a:t>スパウト温度上げ欠点払出</a:t>
                      </a:r>
                      <a:endParaRPr lang="zh-TW" altLang="en-US" sz="20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/>
                        <a:t>WBTH</a:t>
                      </a:r>
                      <a:r>
                        <a:rPr lang="zh-TW" altLang="en-US" sz="2000"/>
                        <a:t>使用</a:t>
                      </a:r>
                      <a:r>
                        <a:rPr lang="ja-JP" altLang="en-US" sz="2000"/>
                        <a:t>寿命減少</a:t>
                      </a:r>
                      <a:endParaRPr lang="en-US" altLang="ja-JP" sz="20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/>
                        <a:t>板</a:t>
                      </a:r>
                      <a:r>
                        <a:rPr lang="ja-JP" altLang="en-US" sz="2000"/>
                        <a:t>割れ</a:t>
                      </a:r>
                      <a:endParaRPr lang="zh-TW" altLang="en-US" sz="200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09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550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49AF1F81-6579-0AC9-8594-039522B5E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036"/>
          <a:stretch/>
        </p:blipFill>
        <p:spPr>
          <a:xfrm>
            <a:off x="66373" y="2843139"/>
            <a:ext cx="2234578" cy="321102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210DDF7-5D32-C8B4-FE5B-551892D72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442" y="136525"/>
            <a:ext cx="6656312" cy="580651"/>
          </a:xfrm>
          <a:solidFill>
            <a:schemeClr val="accent5">
              <a:lumMod val="75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ja-JP" altLang="en-US" sz="32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欠点状況説明</a:t>
            </a:r>
            <a:r>
              <a:rPr lang="en-US" altLang="zh-TW" sz="32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-Sr-Si</a:t>
            </a:r>
            <a:r>
              <a:rPr lang="zh-TW" altLang="en-US" sz="32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失透物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EEA102-75A2-5C61-ABE8-E9FCFE73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107321E-284E-4529-8B9D-88669C4D65E3}" type="slidenum">
              <a:rPr lang="zh-TW" altLang="en-US" sz="2800" smtClean="0">
                <a:solidFill>
                  <a:srgbClr val="C00000"/>
                </a:solidFill>
                <a:highlight>
                  <a:srgbClr val="FFFF00"/>
                </a:highlight>
              </a:rPr>
              <a:t>16</a:t>
            </a:fld>
            <a:endParaRPr lang="zh-TW" altLang="en-US" sz="28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16" name="副標題 4">
            <a:extLst>
              <a:ext uri="{FF2B5EF4-FFF2-40B4-BE49-F238E27FC236}">
                <a16:creationId xmlns:a16="http://schemas.microsoft.com/office/drawing/2014/main" id="{E4550BC4-0443-A809-7E85-798ADB722790}"/>
              </a:ext>
            </a:extLst>
          </p:cNvPr>
          <p:cNvSpPr txBox="1">
            <a:spLocks/>
          </p:cNvSpPr>
          <p:nvPr/>
        </p:nvSpPr>
        <p:spPr>
          <a:xfrm>
            <a:off x="168441" y="782588"/>
            <a:ext cx="6647628" cy="1025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zh-TW" sz="2000">
                <a:latin typeface="Meiryo UI" panose="020B0604030504040204" pitchFamily="34" charset="-128"/>
                <a:ea typeface="Meiryo UI" panose="020B0604030504040204" pitchFamily="34" charset="-128"/>
              </a:rPr>
              <a:t>EF</a:t>
            </a:r>
            <a:r>
              <a:rPr lang="zh-TW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窯</a:t>
            </a:r>
            <a:r>
              <a:rPr lang="en-US" altLang="ja-JP" sz="2000">
                <a:latin typeface="Meiryo UI" panose="020B0604030504040204" pitchFamily="34" charset="-128"/>
                <a:ea typeface="Meiryo UI" panose="020B0604030504040204" pitchFamily="34" charset="-128"/>
              </a:rPr>
              <a:t>AN-</a:t>
            </a:r>
            <a:r>
              <a:rPr lang="en-US" altLang="ja-JP" sz="2000" err="1">
                <a:latin typeface="Meiryo UI" panose="020B0604030504040204" pitchFamily="34" charset="-128"/>
                <a:ea typeface="Meiryo UI" panose="020B0604030504040204" pitchFamily="34" charset="-128"/>
              </a:rPr>
              <a:t>wizus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切り替え後、</a:t>
            </a:r>
            <a:r>
              <a:rPr lang="en-US" altLang="ja-JP" sz="2000">
                <a:latin typeface="Meiryo UI" panose="020B0604030504040204" pitchFamily="34" charset="-128"/>
                <a:ea typeface="Meiryo UI" panose="020B0604030504040204" pitchFamily="34" charset="-128"/>
              </a:rPr>
              <a:t>0.2t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以下の採板で</a:t>
            </a:r>
            <a:r>
              <a:rPr lang="en-US" altLang="ja-JP" sz="2000">
                <a:latin typeface="Meiryo UI" panose="020B0604030504040204" pitchFamily="34" charset="-128"/>
                <a:ea typeface="Meiryo UI" panose="020B0604030504040204" pitchFamily="34" charset="-128"/>
              </a:rPr>
              <a:t>WBT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で大量の</a:t>
            </a:r>
            <a:r>
              <a:rPr lang="en-US" altLang="ja-JP" sz="2000">
                <a:latin typeface="Meiryo UI" panose="020B0604030504040204" pitchFamily="34" charset="-128"/>
                <a:ea typeface="Meiryo UI" panose="020B0604030504040204" pitchFamily="34" charset="-128"/>
              </a:rPr>
              <a:t>Sr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失透物が生成。時間経過とともに、</a:t>
            </a:r>
            <a:r>
              <a:rPr lang="en-US" altLang="ja-JP" sz="2000">
                <a:latin typeface="Meiryo UI" panose="020B0604030504040204" pitchFamily="34" charset="-128"/>
                <a:ea typeface="Meiryo UI" panose="020B0604030504040204" pitchFamily="34" charset="-128"/>
              </a:rPr>
              <a:t>Sr-Si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失透物が持続的に流出し、密度が下げた</a:t>
            </a:r>
            <a:r>
              <a:rPr lang="zh-TW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zh-TW" sz="20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aphicFrame>
        <p:nvGraphicFramePr>
          <p:cNvPr id="32" name="表格 32">
            <a:extLst>
              <a:ext uri="{FF2B5EF4-FFF2-40B4-BE49-F238E27FC236}">
                <a16:creationId xmlns:a16="http://schemas.microsoft.com/office/drawing/2014/main" id="{AB6467E1-8831-C24D-13E2-B01733D7C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150220"/>
              </p:ext>
            </p:extLst>
          </p:nvPr>
        </p:nvGraphicFramePr>
        <p:xfrm>
          <a:off x="615299" y="1726405"/>
          <a:ext cx="5023487" cy="104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718">
                  <a:extLst>
                    <a:ext uri="{9D8B030D-6E8A-4147-A177-3AD203B41FA5}">
                      <a16:colId xmlns:a16="http://schemas.microsoft.com/office/drawing/2014/main" val="2132320426"/>
                    </a:ext>
                  </a:extLst>
                </a:gridCol>
                <a:gridCol w="692468">
                  <a:extLst>
                    <a:ext uri="{9D8B030D-6E8A-4147-A177-3AD203B41FA5}">
                      <a16:colId xmlns:a16="http://schemas.microsoft.com/office/drawing/2014/main" val="1816750501"/>
                    </a:ext>
                  </a:extLst>
                </a:gridCol>
                <a:gridCol w="657542">
                  <a:extLst>
                    <a:ext uri="{9D8B030D-6E8A-4147-A177-3AD203B41FA5}">
                      <a16:colId xmlns:a16="http://schemas.microsoft.com/office/drawing/2014/main" val="1505253619"/>
                    </a:ext>
                  </a:extLst>
                </a:gridCol>
                <a:gridCol w="554355">
                  <a:extLst>
                    <a:ext uri="{9D8B030D-6E8A-4147-A177-3AD203B41FA5}">
                      <a16:colId xmlns:a16="http://schemas.microsoft.com/office/drawing/2014/main" val="2595242435"/>
                    </a:ext>
                  </a:extLst>
                </a:gridCol>
                <a:gridCol w="692468">
                  <a:extLst>
                    <a:ext uri="{9D8B030D-6E8A-4147-A177-3AD203B41FA5}">
                      <a16:colId xmlns:a16="http://schemas.microsoft.com/office/drawing/2014/main" val="4234770435"/>
                    </a:ext>
                  </a:extLst>
                </a:gridCol>
                <a:gridCol w="692468">
                  <a:extLst>
                    <a:ext uri="{9D8B030D-6E8A-4147-A177-3AD203B41FA5}">
                      <a16:colId xmlns:a16="http://schemas.microsoft.com/office/drawing/2014/main" val="1985481172"/>
                    </a:ext>
                  </a:extLst>
                </a:gridCol>
                <a:gridCol w="692468">
                  <a:extLst>
                    <a:ext uri="{9D8B030D-6E8A-4147-A177-3AD203B41FA5}">
                      <a16:colId xmlns:a16="http://schemas.microsoft.com/office/drawing/2014/main" val="2972331405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600"/>
                        <a:t>採板時程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3</a:t>
                      </a:r>
                      <a:r>
                        <a:rPr lang="zh-TW" altLang="en-US" sz="1600"/>
                        <a:t>月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r>
                        <a:rPr lang="en-US" altLang="zh-TW" sz="1600"/>
                        <a:t>0.15t</a:t>
                      </a:r>
                      <a:endParaRPr lang="zh-TW" altLang="en-US" sz="16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5</a:t>
                      </a:r>
                      <a:r>
                        <a:rPr lang="zh-TW" altLang="en-US" sz="1600"/>
                        <a:t>月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r>
                        <a:rPr lang="en-US" altLang="zh-TW" sz="1600"/>
                        <a:t>0.15t</a:t>
                      </a:r>
                      <a:endParaRPr lang="zh-TW" altLang="en-US" sz="16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7</a:t>
                      </a:r>
                      <a:r>
                        <a:rPr lang="zh-TW" altLang="en-US" sz="1600"/>
                        <a:t>月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r>
                        <a:rPr lang="en-US" altLang="zh-TW" sz="1600"/>
                        <a:t>0.15t</a:t>
                      </a:r>
                      <a:endParaRPr lang="zh-TW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28299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r>
                        <a:rPr lang="zh-TW" altLang="en-US" sz="1600"/>
                        <a:t>採板時程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0.2t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0.15t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0.2t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0.15t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0.2t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0.15t</a:t>
                      </a:r>
                      <a:endParaRPr lang="zh-TW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234819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Sr-Si</a:t>
                      </a:r>
                      <a:r>
                        <a:rPr lang="zh-TW" altLang="en-US" sz="1600"/>
                        <a:t>密度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0.235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0.1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0.015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0.004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501380"/>
                  </a:ext>
                </a:extLst>
              </a:tr>
            </a:tbl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C0B5CCD-DCB9-3A43-1C03-20ADDA83F087}"/>
              </a:ext>
            </a:extLst>
          </p:cNvPr>
          <p:cNvSpPr txBox="1"/>
          <p:nvPr/>
        </p:nvSpPr>
        <p:spPr>
          <a:xfrm>
            <a:off x="1197905" y="6402545"/>
            <a:ext cx="980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→薄板ー薄板間の期間で</a:t>
            </a:r>
            <a:r>
              <a:rPr kumimoji="1" lang="en-US" altLang="ja-JP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WBTH</a:t>
            </a:r>
            <a:r>
              <a:rPr kumimoji="1" lang="ja-JP" altLang="en-US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上昇による失透異物払い出し促進対応の効果有り（</a:t>
            </a:r>
            <a:r>
              <a:rPr kumimoji="1" lang="en-US" altLang="ja-JP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kumimoji="1" lang="en-US" altLang="ja-JP" baseline="300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th</a:t>
            </a:r>
            <a:r>
              <a:rPr kumimoji="1" lang="ja-JP" altLang="en-US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は発生無し）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E7BC7A3-BD19-D0CD-1802-58BFA58BE4D3}"/>
              </a:ext>
            </a:extLst>
          </p:cNvPr>
          <p:cNvSpPr txBox="1"/>
          <p:nvPr/>
        </p:nvSpPr>
        <p:spPr>
          <a:xfrm>
            <a:off x="1103453" y="6054160"/>
            <a:ext cx="330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・失透異物は時間経過により減少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3EB9289-6DB6-718E-D3DE-250F646077A9}"/>
              </a:ext>
            </a:extLst>
          </p:cNvPr>
          <p:cNvSpPr txBox="1"/>
          <p:nvPr/>
        </p:nvSpPr>
        <p:spPr>
          <a:xfrm>
            <a:off x="1929280" y="2611336"/>
            <a:ext cx="33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徐々に減少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176CEAA-C3F3-4575-19B6-46824FAB2341}"/>
              </a:ext>
            </a:extLst>
          </p:cNvPr>
          <p:cNvSpPr txBox="1"/>
          <p:nvPr/>
        </p:nvSpPr>
        <p:spPr>
          <a:xfrm>
            <a:off x="6689412" y="4243106"/>
            <a:ext cx="5518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失透物は</a:t>
            </a:r>
            <a:r>
              <a:rPr kumimoji="1"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Sr</a:t>
            </a:r>
            <a:r>
              <a:rPr kumimoji="1"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長石で</a:t>
            </a:r>
            <a:r>
              <a:rPr kumimoji="1"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WIZUS</a:t>
            </a:r>
            <a:r>
              <a:rPr kumimoji="1"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温度（</a:t>
            </a:r>
            <a:r>
              <a:rPr kumimoji="1"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1190</a:t>
            </a:r>
            <a:r>
              <a:rPr kumimoji="1"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℃</a:t>
            </a:r>
            <a:r>
              <a:rPr kumimoji="1"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以上</a:t>
            </a:r>
            <a:r>
              <a:rPr kumimoji="1"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）で発生しやすい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AAEFFE2-CEBD-C09C-FF71-1E4078468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985" y="3599831"/>
            <a:ext cx="2232421" cy="194856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D415F8E-DB84-5722-8DD7-262EF4363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176" y="3590821"/>
            <a:ext cx="2234578" cy="1948563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72C273E9-4EB1-DEF7-782B-827A4E0C680E}"/>
              </a:ext>
            </a:extLst>
          </p:cNvPr>
          <p:cNvGrpSpPr/>
          <p:nvPr/>
        </p:nvGrpSpPr>
        <p:grpSpPr>
          <a:xfrm>
            <a:off x="6900524" y="136580"/>
            <a:ext cx="5010835" cy="3890168"/>
            <a:chOff x="7051207" y="800558"/>
            <a:chExt cx="5010835" cy="3890168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FDE47BAA-69FD-4A87-763E-5A478514C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51207" y="800558"/>
              <a:ext cx="4241538" cy="3890168"/>
            </a:xfrm>
            <a:prstGeom prst="rect">
              <a:avLst/>
            </a:prstGeom>
          </p:spPr>
        </p:pic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E694E54-8111-D096-E180-59BD280F1FFD}"/>
                </a:ext>
              </a:extLst>
            </p:cNvPr>
            <p:cNvGrpSpPr/>
            <p:nvPr/>
          </p:nvGrpSpPr>
          <p:grpSpPr>
            <a:xfrm>
              <a:off x="7401123" y="888006"/>
              <a:ext cx="4622435" cy="3653533"/>
              <a:chOff x="4759384" y="41867"/>
              <a:chExt cx="4622435" cy="3653533"/>
            </a:xfrm>
          </p:grpSpPr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E9719AB-46AF-DF12-946B-8E48AD684E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7615" y="2262708"/>
                <a:ext cx="340128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E08C2858-3497-F298-524C-9651A32AE907}"/>
                  </a:ext>
                </a:extLst>
              </p:cNvPr>
              <p:cNvSpPr/>
              <p:nvPr/>
            </p:nvSpPr>
            <p:spPr>
              <a:xfrm>
                <a:off x="5902005" y="119934"/>
                <a:ext cx="303731" cy="3575466"/>
              </a:xfrm>
              <a:prstGeom prst="rect">
                <a:avLst/>
              </a:prstGeom>
              <a:solidFill>
                <a:srgbClr val="FF7C80">
                  <a:alpha val="30196"/>
                </a:srgbClr>
              </a:solidFill>
              <a:ln>
                <a:solidFill>
                  <a:srgbClr val="92D050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4">
                <a:extLst>
                  <a:ext uri="{FF2B5EF4-FFF2-40B4-BE49-F238E27FC236}">
                    <a16:creationId xmlns:a16="http://schemas.microsoft.com/office/drawing/2014/main" id="{FF59F9EC-CA4E-EDFA-9A62-2195263D981E}"/>
                  </a:ext>
                </a:extLst>
              </p:cNvPr>
              <p:cNvSpPr/>
              <p:nvPr/>
            </p:nvSpPr>
            <p:spPr>
              <a:xfrm>
                <a:off x="6703062" y="119350"/>
                <a:ext cx="406434" cy="3575466"/>
              </a:xfrm>
              <a:prstGeom prst="rect">
                <a:avLst/>
              </a:prstGeom>
              <a:solidFill>
                <a:srgbClr val="FF7C80">
                  <a:alpha val="30196"/>
                </a:srgbClr>
              </a:solidFill>
              <a:ln>
                <a:solidFill>
                  <a:srgbClr val="92D050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4">
                <a:extLst>
                  <a:ext uri="{FF2B5EF4-FFF2-40B4-BE49-F238E27FC236}">
                    <a16:creationId xmlns:a16="http://schemas.microsoft.com/office/drawing/2014/main" id="{549176C0-9572-8864-B90E-68D48AC98722}"/>
                  </a:ext>
                </a:extLst>
              </p:cNvPr>
              <p:cNvSpPr/>
              <p:nvPr/>
            </p:nvSpPr>
            <p:spPr>
              <a:xfrm>
                <a:off x="7650537" y="111770"/>
                <a:ext cx="406434" cy="3575466"/>
              </a:xfrm>
              <a:prstGeom prst="rect">
                <a:avLst/>
              </a:prstGeom>
              <a:solidFill>
                <a:srgbClr val="FF7C80">
                  <a:alpha val="30196"/>
                </a:srgbClr>
              </a:solidFill>
              <a:ln>
                <a:solidFill>
                  <a:srgbClr val="92D050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13926EB-7831-C8DB-204A-B04E133D3240}"/>
                  </a:ext>
                </a:extLst>
              </p:cNvPr>
              <p:cNvSpPr txBox="1"/>
              <p:nvPr/>
            </p:nvSpPr>
            <p:spPr>
              <a:xfrm>
                <a:off x="5916632" y="41867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薄板期間</a:t>
                </a:r>
              </a:p>
            </p:txBody>
          </p:sp>
          <p:cxnSp>
            <p:nvCxnSpPr>
              <p:cNvPr id="25" name="直線單箭頭接點 24">
                <a:extLst>
                  <a:ext uri="{FF2B5EF4-FFF2-40B4-BE49-F238E27FC236}">
                    <a16:creationId xmlns:a16="http://schemas.microsoft.com/office/drawing/2014/main" id="{483F843B-125B-B51E-5A41-AFD8F86CF6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1354" y="215366"/>
                <a:ext cx="568273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25155287-394A-30EA-A217-161822BB5BF1}"/>
                  </a:ext>
                </a:extLst>
              </p:cNvPr>
              <p:cNvSpPr txBox="1"/>
              <p:nvPr/>
            </p:nvSpPr>
            <p:spPr>
              <a:xfrm>
                <a:off x="4759384" y="174439"/>
                <a:ext cx="9705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/>
                  <a:t>AN-</a:t>
                </a:r>
                <a:r>
                  <a:rPr lang="en-US" altLang="zh-TW" sz="1400" err="1"/>
                  <a:t>wizus</a:t>
                </a:r>
                <a:endParaRPr lang="zh-TW" altLang="en-US" sz="1400"/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3D4D1AA3-E17C-D7FE-C651-861BB6A8FE1A}"/>
                  </a:ext>
                </a:extLst>
              </p:cNvPr>
              <p:cNvSpPr txBox="1"/>
              <p:nvPr/>
            </p:nvSpPr>
            <p:spPr>
              <a:xfrm>
                <a:off x="8194690" y="2107852"/>
                <a:ext cx="118712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/>
                  <a:t>1220</a:t>
                </a:r>
                <a:r>
                  <a:rPr lang="zh-TW" altLang="en-US" sz="1400"/>
                  <a:t>℃ </a:t>
                </a:r>
                <a:endParaRPr lang="en-US" altLang="zh-TW" sz="1400"/>
              </a:p>
              <a:p>
                <a:r>
                  <a:rPr lang="zh-TW" altLang="en-US" sz="1400"/>
                  <a:t>失透物生成</a:t>
                </a:r>
              </a:p>
            </p:txBody>
          </p:sp>
        </p:grpSp>
        <p:cxnSp>
          <p:nvCxnSpPr>
            <p:cNvPr id="3" name="直線單箭頭接點 2">
              <a:extLst>
                <a:ext uri="{FF2B5EF4-FFF2-40B4-BE49-F238E27FC236}">
                  <a16:creationId xmlns:a16="http://schemas.microsoft.com/office/drawing/2014/main" id="{4B5F78FD-CE97-82C6-82AD-6DC408F2F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6160" y="2796002"/>
              <a:ext cx="1020746" cy="24565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B40ABF6-5ACC-CAC7-199B-5E3E3A7ABD95}"/>
                </a:ext>
              </a:extLst>
            </p:cNvPr>
            <p:cNvSpPr txBox="1"/>
            <p:nvPr/>
          </p:nvSpPr>
          <p:spPr>
            <a:xfrm>
              <a:off x="9260978" y="2346602"/>
              <a:ext cx="2801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Spout</a:t>
              </a:r>
              <a:r>
                <a:rPr lang="ja-JP" altLang="en-US" sz="140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昇温による</a:t>
              </a:r>
              <a:r>
                <a:rPr lang="zh-TW" altLang="en-US" sz="140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失透物</a:t>
              </a:r>
              <a:r>
                <a:rPr lang="ja-JP" altLang="en-US" sz="140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を払い出し</a:t>
              </a:r>
              <a:endParaRPr lang="zh-TW" altLang="en-US" sz="14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48125A2B-FAB4-2E1B-6D50-8DBBEA88D24F}"/>
              </a:ext>
            </a:extLst>
          </p:cNvPr>
          <p:cNvCxnSpPr/>
          <p:nvPr/>
        </p:nvCxnSpPr>
        <p:spPr>
          <a:xfrm flipV="1">
            <a:off x="1347537" y="4826465"/>
            <a:ext cx="1532021" cy="7129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2E252940-29F2-3036-B838-9FDF3F535E12}"/>
              </a:ext>
            </a:extLst>
          </p:cNvPr>
          <p:cNvCxnSpPr>
            <a:cxnSpLocks/>
          </p:cNvCxnSpPr>
          <p:nvPr/>
        </p:nvCxnSpPr>
        <p:spPr>
          <a:xfrm flipV="1">
            <a:off x="1283368" y="4690726"/>
            <a:ext cx="4114800" cy="8576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49BD0B08-10B3-D26B-0BDD-A1C92F2F704B}"/>
              </a:ext>
            </a:extLst>
          </p:cNvPr>
          <p:cNvGrpSpPr/>
          <p:nvPr/>
        </p:nvGrpSpPr>
        <p:grpSpPr>
          <a:xfrm>
            <a:off x="6396785" y="4627855"/>
            <a:ext cx="5518775" cy="1632686"/>
            <a:chOff x="6096000" y="3905871"/>
            <a:chExt cx="5518775" cy="1632686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523D8A34-72C4-FEA7-2B8B-DBCA03D001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9220"/>
            <a:stretch/>
          </p:blipFill>
          <p:spPr>
            <a:xfrm>
              <a:off x="6096000" y="3905871"/>
              <a:ext cx="5518775" cy="148165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8BBDE28-1F9D-2FAF-C041-47B5A915F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91681"/>
            <a:stretch/>
          </p:blipFill>
          <p:spPr>
            <a:xfrm>
              <a:off x="6096000" y="5364412"/>
              <a:ext cx="5518775" cy="174145"/>
            </a:xfrm>
            <a:prstGeom prst="rect">
              <a:avLst/>
            </a:prstGeom>
          </p:spPr>
        </p:pic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83D4C6E9-F0F5-894C-1C32-9C7AD5C639D4}"/>
              </a:ext>
            </a:extLst>
          </p:cNvPr>
          <p:cNvSpPr/>
          <p:nvPr/>
        </p:nvSpPr>
        <p:spPr>
          <a:xfrm>
            <a:off x="7555831" y="5681388"/>
            <a:ext cx="4355528" cy="152402"/>
          </a:xfrm>
          <a:prstGeom prst="rect">
            <a:avLst/>
          </a:prstGeom>
          <a:solidFill>
            <a:srgbClr val="FFFF00">
              <a:alpha val="2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F0C9021-4DC3-BCA1-8D54-44E95DC99071}"/>
              </a:ext>
            </a:extLst>
          </p:cNvPr>
          <p:cNvSpPr/>
          <p:nvPr/>
        </p:nvSpPr>
        <p:spPr>
          <a:xfrm>
            <a:off x="7555831" y="4966241"/>
            <a:ext cx="4355527" cy="361697"/>
          </a:xfrm>
          <a:prstGeom prst="rect">
            <a:avLst/>
          </a:prstGeom>
          <a:solidFill>
            <a:srgbClr val="FFFF00">
              <a:alpha val="2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正方形/長方形 4">
            <a:extLst>
              <a:ext uri="{FF2B5EF4-FFF2-40B4-BE49-F238E27FC236}">
                <a16:creationId xmlns:a16="http://schemas.microsoft.com/office/drawing/2014/main" id="{D54DEAB4-4E56-5B8F-6498-26929A9B75F2}"/>
              </a:ext>
            </a:extLst>
          </p:cNvPr>
          <p:cNvSpPr/>
          <p:nvPr/>
        </p:nvSpPr>
        <p:spPr>
          <a:xfrm>
            <a:off x="7313395" y="308831"/>
            <a:ext cx="545673" cy="3575466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3081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8B63DA-721E-A2CE-A182-CA7B3365C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477837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ja-JP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まとめ</a:t>
            </a:r>
            <a:endParaRPr lang="zh-TW" altLang="en-US" sz="2800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5" name="投影片編號版面配置區 3">
            <a:extLst>
              <a:ext uri="{FF2B5EF4-FFF2-40B4-BE49-F238E27FC236}">
                <a16:creationId xmlns:a16="http://schemas.microsoft.com/office/drawing/2014/main" id="{720176C6-A13F-889E-C04B-3BD19C3E9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107321E-284E-4529-8B9D-88669C4D65E3}" type="slidenum">
              <a:rPr lang="zh-TW" altLang="en-US" sz="2800" smtClean="0">
                <a:solidFill>
                  <a:srgbClr val="C00000"/>
                </a:solidFill>
                <a:highlight>
                  <a:srgbClr val="FFFF00"/>
                </a:highlight>
              </a:rPr>
              <a:t>17</a:t>
            </a:fld>
            <a:endParaRPr lang="zh-TW" altLang="en-US" sz="28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7" name="副標題 4">
            <a:extLst>
              <a:ext uri="{FF2B5EF4-FFF2-40B4-BE49-F238E27FC236}">
                <a16:creationId xmlns:a16="http://schemas.microsoft.com/office/drawing/2014/main" id="{60D6DFA8-7820-89E9-B468-2313CF4BE7DF}"/>
              </a:ext>
            </a:extLst>
          </p:cNvPr>
          <p:cNvSpPr txBox="1">
            <a:spLocks/>
          </p:cNvSpPr>
          <p:nvPr/>
        </p:nvSpPr>
        <p:spPr>
          <a:xfrm>
            <a:off x="452761" y="1045001"/>
            <a:ext cx="10960614" cy="1266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en-US" sz="16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平坦度</a:t>
            </a:r>
            <a:r>
              <a:rPr lang="ja-JP" altLang="en-US" sz="16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対応</a:t>
            </a:r>
            <a:r>
              <a:rPr lang="zh-TW" altLang="en-US" sz="16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：</a:t>
            </a:r>
            <a:endParaRPr lang="en-US" altLang="zh-TW" sz="160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①</a:t>
            </a: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WIDE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→</a:t>
            </a:r>
            <a:r>
              <a:rPr lang="en-US" altLang="zh-TW" sz="1600">
                <a:latin typeface="Meiryo UI" panose="020B0604030504040204" pitchFamily="34" charset="-128"/>
                <a:ea typeface="Meiryo UI" panose="020B0604030504040204" pitchFamily="34" charset="-128"/>
              </a:rPr>
              <a:t>NARROW 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温度勾配緩和により平坦度安定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②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Wide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域総出力一定で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4BAY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温度下げ→平坦度良化と成形安定の両立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→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PULL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UP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可能になった</a:t>
            </a:r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" name="副標題 4">
            <a:extLst>
              <a:ext uri="{FF2B5EF4-FFF2-40B4-BE49-F238E27FC236}">
                <a16:creationId xmlns:a16="http://schemas.microsoft.com/office/drawing/2014/main" id="{A764AD32-9EA5-00FB-56BF-37C5C94831F9}"/>
              </a:ext>
            </a:extLst>
          </p:cNvPr>
          <p:cNvSpPr txBox="1">
            <a:spLocks/>
          </p:cNvSpPr>
          <p:nvPr/>
        </p:nvSpPr>
        <p:spPr>
          <a:xfrm>
            <a:off x="452761" y="2464159"/>
            <a:ext cx="10960614" cy="1089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16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 sz="16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対応</a:t>
            </a:r>
            <a:r>
              <a:rPr lang="zh-TW" altLang="en-US" sz="16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：</a:t>
            </a:r>
            <a:endParaRPr lang="en-US" altLang="zh-TW" sz="160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◎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 0.2t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の採板は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Pull up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と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WBF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の増強によって、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の欠点が良化、安定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◎ </a:t>
            </a:r>
            <a:r>
              <a:rPr lang="en-US" altLang="ja-JP" sz="16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0.15t</a:t>
            </a:r>
            <a:r>
              <a:rPr lang="ja-JP" altLang="en-US" sz="16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の</a:t>
            </a:r>
            <a:r>
              <a:rPr lang="en-US" altLang="ja-JP" sz="16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 sz="16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が失透物や他の原因からの影響かも</a:t>
            </a:r>
            <a:endParaRPr lang="en-US" altLang="zh-TW" sz="160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" name="副標題 4">
            <a:extLst>
              <a:ext uri="{FF2B5EF4-FFF2-40B4-BE49-F238E27FC236}">
                <a16:creationId xmlns:a16="http://schemas.microsoft.com/office/drawing/2014/main" id="{8B3D0553-5E82-CF72-E024-77E4185DA0FD}"/>
              </a:ext>
            </a:extLst>
          </p:cNvPr>
          <p:cNvSpPr txBox="1">
            <a:spLocks/>
          </p:cNvSpPr>
          <p:nvPr/>
        </p:nvSpPr>
        <p:spPr>
          <a:xfrm>
            <a:off x="452761" y="3581870"/>
            <a:ext cx="10960614" cy="14010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1600">
                <a:highlight>
                  <a:srgbClr val="FFFF00"/>
                </a:highlight>
                <a:latin typeface="Meiryo UI"/>
                <a:ea typeface="Meiryo UI"/>
              </a:rPr>
              <a:t>Sr-Si</a:t>
            </a:r>
            <a:r>
              <a:rPr lang="zh-TW" altLang="en-US" sz="1600">
                <a:highlight>
                  <a:srgbClr val="FFFF00"/>
                </a:highlight>
                <a:latin typeface="Meiryo UI"/>
                <a:ea typeface="Meiryo UI"/>
              </a:rPr>
              <a:t>失透物</a:t>
            </a:r>
            <a:r>
              <a:rPr lang="ja-JP" altLang="en-US" sz="1600">
                <a:highlight>
                  <a:srgbClr val="FFFF00"/>
                </a:highlight>
                <a:latin typeface="Meiryo UI"/>
                <a:ea typeface="Meiryo UI"/>
              </a:rPr>
              <a:t>対応</a:t>
            </a:r>
            <a:r>
              <a:rPr lang="zh-TW" altLang="en-US" sz="1600">
                <a:highlight>
                  <a:srgbClr val="FFFF00"/>
                </a:highlight>
                <a:latin typeface="Meiryo UI"/>
                <a:ea typeface="Meiryo UI"/>
              </a:rPr>
              <a:t>：</a:t>
            </a:r>
            <a:endParaRPr lang="en-US" altLang="zh-TW" sz="1600">
              <a:highlight>
                <a:srgbClr val="FFFF00"/>
              </a:highlight>
              <a:latin typeface="Meiryo UI"/>
              <a:ea typeface="Meiryo UI"/>
            </a:endParaRPr>
          </a:p>
          <a:p>
            <a:pPr algn="just"/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◎失透異物は時間経過により減少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r>
              <a:rPr lang="zh-TW" altLang="en-US" sz="1600">
                <a:latin typeface="Meiryo UI"/>
                <a:ea typeface="Meiryo UI"/>
              </a:rPr>
              <a:t>→</a:t>
            </a:r>
            <a:r>
              <a:rPr lang="ja-JP" altLang="en-US" sz="1600">
                <a:latin typeface="Meiryo UI"/>
                <a:ea typeface="Meiryo UI"/>
              </a:rPr>
              <a:t>薄板ー薄板間の期間で</a:t>
            </a:r>
            <a:r>
              <a:rPr lang="en-US" altLang="ja-JP" sz="1600">
                <a:latin typeface="Meiryo UI"/>
                <a:ea typeface="Meiryo UI"/>
              </a:rPr>
              <a:t>WBTH</a:t>
            </a:r>
            <a:r>
              <a:rPr lang="ja-JP" altLang="en-US" sz="1600">
                <a:latin typeface="Meiryo UI"/>
                <a:ea typeface="Meiryo UI"/>
              </a:rPr>
              <a:t>上昇による失透異物</a:t>
            </a:r>
            <a:endParaRPr lang="en-US" altLang="ja-JP" sz="1600">
              <a:latin typeface="Meiryo UI"/>
              <a:ea typeface="Meiryo UI"/>
            </a:endParaRPr>
          </a:p>
          <a:p>
            <a:pPr algn="just"/>
            <a:r>
              <a:rPr lang="en-US" altLang="ja-JP" sz="1600">
                <a:latin typeface="Meiryo UI"/>
                <a:ea typeface="Meiryo UI"/>
              </a:rPr>
              <a:t>    </a:t>
            </a:r>
            <a:r>
              <a:rPr lang="ja-JP" altLang="en-US" sz="1600">
                <a:latin typeface="Meiryo UI"/>
                <a:ea typeface="Meiryo UI"/>
              </a:rPr>
              <a:t>払い出し促進対応の効果有り（</a:t>
            </a:r>
            <a:r>
              <a:rPr lang="en-US" altLang="ja-JP" sz="1600">
                <a:latin typeface="Meiryo UI"/>
                <a:ea typeface="Meiryo UI"/>
              </a:rPr>
              <a:t>5th</a:t>
            </a:r>
            <a:r>
              <a:rPr lang="ja-JP" altLang="en-US" sz="1600">
                <a:latin typeface="Meiryo UI"/>
                <a:ea typeface="Meiryo UI"/>
              </a:rPr>
              <a:t>は発生無し）</a:t>
            </a:r>
            <a:r>
              <a:rPr lang="zh-TW" altLang="en-US" sz="1600">
                <a:latin typeface="Meiryo UI"/>
                <a:ea typeface="Meiryo UI"/>
              </a:rPr>
              <a:t>；</a:t>
            </a:r>
            <a:endParaRPr lang="en-US" altLang="zh-TW" sz="1600">
              <a:latin typeface="Meiryo UI"/>
              <a:ea typeface="Meiryo UI"/>
            </a:endParaRPr>
          </a:p>
          <a:p>
            <a:pPr algn="just"/>
            <a:endParaRPr lang="en-US" altLang="zh-TW" sz="160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endParaRPr lang="en-US" altLang="zh-TW" sz="160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r>
              <a:rPr lang="en-US" altLang="zh-TW" sz="1600">
                <a:latin typeface="Meiryo UI"/>
                <a:ea typeface="Meiryo UI"/>
              </a:rPr>
              <a:t>.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DBFD0F1-C33E-9FBD-7B30-0A00A56B8448}"/>
              </a:ext>
            </a:extLst>
          </p:cNvPr>
          <p:cNvSpPr txBox="1">
            <a:spLocks/>
          </p:cNvSpPr>
          <p:nvPr/>
        </p:nvSpPr>
        <p:spPr>
          <a:xfrm>
            <a:off x="452761" y="5112453"/>
            <a:ext cx="10960614" cy="1401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今後課題</a:t>
            </a:r>
            <a:endParaRPr lang="en-US" altLang="ja-JP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l"/>
            <a:r>
              <a:rPr lang="en-US" altLang="zh-TW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0.15t BOS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欠点が</a:t>
            </a:r>
            <a:r>
              <a:rPr lang="en-US" altLang="ja-JP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PULL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ja-JP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UP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＆</a:t>
            </a:r>
            <a:r>
              <a:rPr lang="en-US" altLang="zh-TW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spout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加熱しても改善されない</a:t>
            </a:r>
            <a:endParaRPr lang="en-US" altLang="zh-TW" sz="200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l"/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画像分布は他の</a:t>
            </a:r>
            <a:r>
              <a:rPr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失透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異物からの影響を受けた可能</a:t>
            </a:r>
            <a:r>
              <a:rPr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zh-TW" sz="200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l"/>
            <a:endParaRPr lang="en-US" altLang="zh-TW" sz="2000">
              <a:highlight>
                <a:srgbClr val="FFFF00"/>
              </a:highlight>
              <a:latin typeface="+mn-ea"/>
            </a:endParaRPr>
          </a:p>
          <a:p>
            <a:pPr algn="l"/>
            <a:endParaRPr lang="en-US" altLang="zh-TW" sz="2000">
              <a:latin typeface="+mn-ea"/>
            </a:endParaRPr>
          </a:p>
        </p:txBody>
      </p:sp>
      <p:sp>
        <p:nvSpPr>
          <p:cNvPr id="6" name="副標題 4">
            <a:extLst>
              <a:ext uri="{FF2B5EF4-FFF2-40B4-BE49-F238E27FC236}">
                <a16:creationId xmlns:a16="http://schemas.microsoft.com/office/drawing/2014/main" id="{A7FF5D65-CE58-45C2-DB78-BE9DDE27EA57}"/>
              </a:ext>
            </a:extLst>
          </p:cNvPr>
          <p:cNvSpPr txBox="1">
            <a:spLocks/>
          </p:cNvSpPr>
          <p:nvPr/>
        </p:nvSpPr>
        <p:spPr>
          <a:xfrm>
            <a:off x="452761" y="653804"/>
            <a:ext cx="1071239" cy="477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0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まとめ</a:t>
            </a:r>
            <a:endParaRPr lang="en-US" altLang="ja-JP" sz="2000" b="1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9447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0DDF7-5D32-C8B4-FE5B-551892D72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48349"/>
            <a:ext cx="9144000" cy="580651"/>
          </a:xfrm>
          <a:solidFill>
            <a:schemeClr val="accent5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zh-TW" altLang="en-US" sz="32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報告</a:t>
            </a:r>
            <a:r>
              <a:rPr lang="ja-JP" altLang="en-US" sz="32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は以上です。ご清聴ありがとうございました。</a:t>
            </a:r>
            <a:endParaRPr lang="zh-TW" altLang="en-US" sz="320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EEA102-75A2-5C61-ABE8-E9FCFE73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107321E-284E-4529-8B9D-88669C4D65E3}" type="slidenum">
              <a:rPr lang="zh-TW" altLang="en-US" sz="2800" smtClean="0">
                <a:solidFill>
                  <a:srgbClr val="C00000"/>
                </a:solidFill>
                <a:highlight>
                  <a:srgbClr val="FFFF00"/>
                </a:highlight>
              </a:rPr>
              <a:t>18</a:t>
            </a:fld>
            <a:endParaRPr lang="zh-TW" altLang="en-US" sz="28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41480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8B63DA-721E-A2CE-A182-CA7B3365C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477837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altLang="ja-JP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EF</a:t>
            </a:r>
            <a:r>
              <a:rPr lang="ja-JP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窯</a:t>
            </a:r>
            <a:r>
              <a:rPr lang="en-US" altLang="zh-TW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0.3t AR</a:t>
            </a:r>
            <a:r>
              <a:rPr lang="zh-TW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使用支數差異影響板折</a:t>
            </a:r>
          </a:p>
        </p:txBody>
      </p:sp>
      <p:sp>
        <p:nvSpPr>
          <p:cNvPr id="48" name="副標題 4">
            <a:extLst>
              <a:ext uri="{FF2B5EF4-FFF2-40B4-BE49-F238E27FC236}">
                <a16:creationId xmlns:a16="http://schemas.microsoft.com/office/drawing/2014/main" id="{F9AD4DFE-DC23-170C-C3D1-44F5C8D4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1221" y="6428843"/>
            <a:ext cx="5783365" cy="411869"/>
          </a:xfrm>
        </p:spPr>
        <p:txBody>
          <a:bodyPr>
            <a:normAutofit/>
          </a:bodyPr>
          <a:lstStyle/>
          <a:p>
            <a:pPr algn="just"/>
            <a:r>
              <a:rPr lang="ja-JP" altLang="en-US" sz="18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◎ </a:t>
            </a:r>
            <a:r>
              <a:rPr lang="zh-TW" altLang="en-US" sz="1800">
                <a:highlight>
                  <a:srgbClr val="FFFF00"/>
                </a:highlight>
              </a:rPr>
              <a:t>使用</a:t>
            </a:r>
            <a:r>
              <a:rPr lang="en-US" altLang="zh-TW" sz="1800">
                <a:highlight>
                  <a:srgbClr val="FFFF00"/>
                </a:highlight>
              </a:rPr>
              <a:t>20A/R</a:t>
            </a:r>
            <a:r>
              <a:rPr lang="zh-TW" altLang="en-US" sz="1800">
                <a:highlight>
                  <a:srgbClr val="FFFF00"/>
                </a:highlight>
              </a:rPr>
              <a:t>→</a:t>
            </a:r>
            <a:r>
              <a:rPr lang="en-US" altLang="zh-TW" sz="1800">
                <a:highlight>
                  <a:srgbClr val="FFFF00"/>
                </a:highlight>
              </a:rPr>
              <a:t>7SEC</a:t>
            </a:r>
            <a:r>
              <a:rPr lang="zh-TW" altLang="en-US" sz="1800">
                <a:highlight>
                  <a:srgbClr val="FFFF00"/>
                </a:highlight>
              </a:rPr>
              <a:t>功率下降，錫溫微上昇</a:t>
            </a:r>
            <a:endParaRPr lang="en-US" altLang="zh-TW" sz="1800">
              <a:highlight>
                <a:srgbClr val="FFFF00"/>
              </a:highlight>
            </a:endParaRPr>
          </a:p>
        </p:txBody>
      </p:sp>
      <p:sp>
        <p:nvSpPr>
          <p:cNvPr id="15" name="投影片編號版面配置區 3">
            <a:extLst>
              <a:ext uri="{FF2B5EF4-FFF2-40B4-BE49-F238E27FC236}">
                <a16:creationId xmlns:a16="http://schemas.microsoft.com/office/drawing/2014/main" id="{720176C6-A13F-889E-C04B-3BD19C3E9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107321E-284E-4529-8B9D-88669C4D65E3}" type="slidenum">
              <a:rPr lang="zh-TW" altLang="en-US" sz="2800" smtClean="0">
                <a:solidFill>
                  <a:srgbClr val="C00000"/>
                </a:solidFill>
                <a:highlight>
                  <a:srgbClr val="FFFF00"/>
                </a:highlight>
              </a:rPr>
              <a:t>19</a:t>
            </a:fld>
            <a:endParaRPr lang="zh-TW" altLang="en-US" sz="28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FFAECF98-CF0B-0712-86C2-A3B10C62CE39}"/>
              </a:ext>
            </a:extLst>
          </p:cNvPr>
          <p:cNvGrpSpPr/>
          <p:nvPr/>
        </p:nvGrpSpPr>
        <p:grpSpPr>
          <a:xfrm>
            <a:off x="5961222" y="619373"/>
            <a:ext cx="6102695" cy="5595440"/>
            <a:chOff x="5961222" y="477837"/>
            <a:chExt cx="6102695" cy="559544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874DE1D-5FA5-1FD4-7C13-C99C1919D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1222" y="477837"/>
              <a:ext cx="6102695" cy="1678241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0E76464-05DD-5BBB-6B02-8DE6E0E76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1222" y="2213040"/>
              <a:ext cx="6005607" cy="1937143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EBB60A8-B995-C65E-1729-F045E0D86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1222" y="4228598"/>
              <a:ext cx="6005607" cy="1844679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08D7852-1AC2-8041-C17E-9D79D58F47BF}"/>
                </a:ext>
              </a:extLst>
            </p:cNvPr>
            <p:cNvSpPr txBox="1"/>
            <p:nvPr/>
          </p:nvSpPr>
          <p:spPr>
            <a:xfrm>
              <a:off x="8478981" y="1516778"/>
              <a:ext cx="88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21A/R</a:t>
              </a:r>
              <a:endParaRPr lang="zh-TW" altLang="en-US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1AD2748F-82A3-4A99-1B8F-216FAB5BDD83}"/>
                </a:ext>
              </a:extLst>
            </p:cNvPr>
            <p:cNvSpPr txBox="1"/>
            <p:nvPr/>
          </p:nvSpPr>
          <p:spPr>
            <a:xfrm>
              <a:off x="9869679" y="1516778"/>
              <a:ext cx="88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20A/R</a:t>
              </a:r>
              <a:endParaRPr lang="zh-TW" altLang="en-US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B566B4B9-E144-00FE-EFEC-CE81F2E95056}"/>
              </a:ext>
            </a:extLst>
          </p:cNvPr>
          <p:cNvGrpSpPr/>
          <p:nvPr/>
        </p:nvGrpSpPr>
        <p:grpSpPr>
          <a:xfrm>
            <a:off x="138490" y="619373"/>
            <a:ext cx="5744949" cy="4143481"/>
            <a:chOff x="128083" y="1516778"/>
            <a:chExt cx="5744949" cy="4143481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AD9DF8F-5D7C-41A8-D075-BA1E44A00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083" y="1516778"/>
              <a:ext cx="5744949" cy="414348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C732E62-F269-192F-A1C0-626711444786}"/>
                </a:ext>
              </a:extLst>
            </p:cNvPr>
            <p:cNvSpPr/>
            <p:nvPr/>
          </p:nvSpPr>
          <p:spPr>
            <a:xfrm>
              <a:off x="1719743" y="2701256"/>
              <a:ext cx="612396" cy="6040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895F73D-6BC8-94B8-4776-031E07BFB03D}"/>
                </a:ext>
              </a:extLst>
            </p:cNvPr>
            <p:cNvSpPr/>
            <p:nvPr/>
          </p:nvSpPr>
          <p:spPr>
            <a:xfrm>
              <a:off x="1719743" y="3885734"/>
              <a:ext cx="612396" cy="6040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18FE423C-D181-756B-8858-C25219FDE142}"/>
              </a:ext>
            </a:extLst>
          </p:cNvPr>
          <p:cNvCxnSpPr/>
          <p:nvPr/>
        </p:nvCxnSpPr>
        <p:spPr>
          <a:xfrm>
            <a:off x="9468374" y="566458"/>
            <a:ext cx="0" cy="582155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7EBC7E01-A165-BDA2-33B9-4328197EF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479481"/>
              </p:ext>
            </p:extLst>
          </p:nvPr>
        </p:nvGraphicFramePr>
        <p:xfrm>
          <a:off x="274114" y="5112804"/>
          <a:ext cx="5473699" cy="124777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283641">
                  <a:extLst>
                    <a:ext uri="{9D8B030D-6E8A-4147-A177-3AD203B41FA5}">
                      <a16:colId xmlns:a16="http://schemas.microsoft.com/office/drawing/2014/main" val="875245848"/>
                    </a:ext>
                  </a:extLst>
                </a:gridCol>
                <a:gridCol w="811388">
                  <a:extLst>
                    <a:ext uri="{9D8B030D-6E8A-4147-A177-3AD203B41FA5}">
                      <a16:colId xmlns:a16="http://schemas.microsoft.com/office/drawing/2014/main" val="3169603086"/>
                    </a:ext>
                  </a:extLst>
                </a:gridCol>
                <a:gridCol w="811388">
                  <a:extLst>
                    <a:ext uri="{9D8B030D-6E8A-4147-A177-3AD203B41FA5}">
                      <a16:colId xmlns:a16="http://schemas.microsoft.com/office/drawing/2014/main" val="196396053"/>
                    </a:ext>
                  </a:extLst>
                </a:gridCol>
                <a:gridCol w="1283641">
                  <a:extLst>
                    <a:ext uri="{9D8B030D-6E8A-4147-A177-3AD203B41FA5}">
                      <a16:colId xmlns:a16="http://schemas.microsoft.com/office/drawing/2014/main" val="2324755483"/>
                    </a:ext>
                  </a:extLst>
                </a:gridCol>
                <a:gridCol w="1283641">
                  <a:extLst>
                    <a:ext uri="{9D8B030D-6E8A-4147-A177-3AD203B41FA5}">
                      <a16:colId xmlns:a16="http://schemas.microsoft.com/office/drawing/2014/main" val="2864810335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0.2t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EF 0.3T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EF 0.3T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EF 0.2T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EF 0.15T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73906677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>
                          <a:effectLst/>
                        </a:rPr>
                        <a:t>46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>
                          <a:effectLst/>
                        </a:rPr>
                        <a:t>46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>
                          <a:effectLst/>
                        </a:rPr>
                        <a:t>35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>
                          <a:effectLst/>
                        </a:rPr>
                        <a:t>30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20832053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L/S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>
                          <a:effectLst/>
                        </a:rPr>
                        <a:t>399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>
                          <a:effectLst/>
                        </a:rPr>
                        <a:t>399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>
                          <a:effectLst/>
                        </a:rPr>
                        <a:t>413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>
                          <a:effectLst/>
                        </a:rPr>
                        <a:t>413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7734159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A/R</a:t>
                      </a:r>
                      <a:r>
                        <a:rPr lang="zh-TW" altLang="en-US" sz="1400" u="none" strike="noStrike">
                          <a:effectLst/>
                        </a:rPr>
                        <a:t>使用對數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1~20AR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1~21AR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0~20AR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0~20AR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92290275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Br.</a:t>
                      </a:r>
                      <a:r>
                        <a:rPr lang="zh-TW" altLang="en-US" sz="1400" u="none" strike="noStrike">
                          <a:effectLst/>
                        </a:rPr>
                        <a:t>未引入率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>
                          <a:effectLst/>
                        </a:rPr>
                        <a:t>3.3%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>
                          <a:effectLst/>
                        </a:rPr>
                        <a:t>9%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u="none" strike="noStrike">
                          <a:effectLst/>
                        </a:rPr>
                        <a:t>板折</a:t>
                      </a:r>
                      <a:r>
                        <a:rPr lang="en-US" sz="1400" u="none" strike="noStrike">
                          <a:effectLst/>
                        </a:rPr>
                        <a:t>NG：17%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u="none" strike="noStrike">
                          <a:effectLst/>
                        </a:rPr>
                        <a:t>板折</a:t>
                      </a:r>
                      <a:r>
                        <a:rPr lang="en-US" sz="1400" u="none" strike="noStrike">
                          <a:effectLst/>
                        </a:rPr>
                        <a:t>NG：21%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62958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168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8B63DA-721E-A2CE-A182-CA7B3365C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477837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zh-TW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報告</a:t>
            </a:r>
            <a:r>
              <a:rPr lang="ja-JP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テーマ</a:t>
            </a:r>
            <a:endParaRPr lang="zh-TW" altLang="en-US" sz="2800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3" name="投影片編號版面配置區 3">
            <a:extLst>
              <a:ext uri="{FF2B5EF4-FFF2-40B4-BE49-F238E27FC236}">
                <a16:creationId xmlns:a16="http://schemas.microsoft.com/office/drawing/2014/main" id="{1382D6C4-9767-D95D-036C-8AF6E346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107321E-284E-4529-8B9D-88669C4D65E3}" type="slidenum">
              <a:rPr lang="zh-TW" altLang="en-US" sz="2800" smtClean="0">
                <a:solidFill>
                  <a:srgbClr val="C00000"/>
                </a:solidFill>
                <a:highlight>
                  <a:srgbClr val="FFFF00"/>
                </a:highlight>
              </a:rPr>
              <a:t>2</a:t>
            </a:fld>
            <a:endParaRPr lang="zh-TW" altLang="en-US" sz="28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017B34A9-0918-92DC-6171-DDA6A93B5C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59457"/>
            <a:ext cx="9144000" cy="399834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、平坦度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対応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：</a:t>
            </a: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l"/>
            <a:r>
              <a:rPr lang="en-US" altLang="zh-TW" b="0" i="0"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Pull up</a:t>
            </a:r>
            <a:r>
              <a:rPr lang="zh-TW" altLang="en-US" b="0" i="0"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後、平坦度改善</a:t>
            </a:r>
            <a:r>
              <a:rPr lang="ja-JP" altLang="en-US" b="0" i="0"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の</a:t>
            </a:r>
            <a:r>
              <a:rPr lang="zh-TW" altLang="en-US" b="0" i="0"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原理</a:t>
            </a:r>
            <a:r>
              <a:rPr lang="ja-JP" altLang="en-US" b="0" i="0"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と</a:t>
            </a:r>
            <a:r>
              <a:rPr lang="zh-TW" altLang="en-US" b="0" i="0"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対応</a:t>
            </a: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l"/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l"/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2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欠点（嘉安的仮説）</a:t>
            </a: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l"/>
            <a:r>
              <a:rPr lang="en-US" altLang="ja-JP" b="0" i="0"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 b="0" i="0"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原因を分析すると、主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に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失透物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en-US" altLang="ja-JP">
                <a:latin typeface="Meiryo UI" panose="020B0604030504040204" pitchFamily="34" charset="-128"/>
                <a:ea typeface="Meiryo UI" panose="020B0604030504040204" pitchFamily="34" charset="-128"/>
              </a:rPr>
              <a:t>W</a:t>
            </a:r>
            <a:r>
              <a:rPr lang="en-US" altLang="ja-JP" b="0" i="0"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BF</a:t>
            </a:r>
            <a:r>
              <a:rPr lang="ja-JP" altLang="en-US" b="0" i="0"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の影響</a:t>
            </a: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l"/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l"/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3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Sr-Si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失透物</a:t>
            </a: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l"/>
            <a:r>
              <a:rPr lang="en-US" altLang="ja-JP" b="0" i="0"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WIZUS</a:t>
            </a:r>
            <a:r>
              <a:rPr lang="ja-JP" altLang="en-US" b="0" i="0"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生産後、薄板生産時に大量流出、</a:t>
            </a:r>
            <a:r>
              <a:rPr lang="en-US" altLang="ja-JP" b="0" i="0"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I/F</a:t>
            </a:r>
            <a:r>
              <a:rPr lang="ja-JP" altLang="en-US" b="0" i="0"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の昇温で流出を加速し減少</a:t>
            </a:r>
            <a:endParaRPr lang="en-US" altLang="ja-JP" b="0" i="0">
              <a:effectLst/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l"/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l"/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4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まとめと今後の課題</a:t>
            </a:r>
            <a:endParaRPr lang="zh-TW" alt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l"/>
            <a:endParaRPr lang="zh-TW" alt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8351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8B63DA-721E-A2CE-A182-CA7B3365C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477837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altLang="ja-JP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EF</a:t>
            </a:r>
            <a:r>
              <a:rPr lang="ja-JP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窯薄板</a:t>
            </a:r>
            <a:r>
              <a:rPr lang="zh-TW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回顧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EA500EE-A776-C17E-CB95-40D7DE0698C2}"/>
              </a:ext>
            </a:extLst>
          </p:cNvPr>
          <p:cNvGrpSpPr/>
          <p:nvPr/>
        </p:nvGrpSpPr>
        <p:grpSpPr>
          <a:xfrm>
            <a:off x="6849978" y="807901"/>
            <a:ext cx="4716379" cy="2066665"/>
            <a:chOff x="6232849" y="3168632"/>
            <a:chExt cx="4496380" cy="262865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F23354E1-93CB-4E25-E0D5-4FC2C171D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2849" y="3168632"/>
              <a:ext cx="4496380" cy="2628653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59CD841-4D59-5FC6-AD64-852359989A15}"/>
                </a:ext>
              </a:extLst>
            </p:cNvPr>
            <p:cNvSpPr/>
            <p:nvPr/>
          </p:nvSpPr>
          <p:spPr>
            <a:xfrm>
              <a:off x="6596769" y="3542140"/>
              <a:ext cx="1135526" cy="2255145"/>
            </a:xfrm>
            <a:prstGeom prst="rect">
              <a:avLst/>
            </a:prstGeom>
            <a:noFill/>
            <a:ln w="349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99C01F-7666-140C-9110-5C38DE23A9DE}"/>
                </a:ext>
              </a:extLst>
            </p:cNvPr>
            <p:cNvSpPr/>
            <p:nvPr/>
          </p:nvSpPr>
          <p:spPr>
            <a:xfrm>
              <a:off x="7795490" y="3542140"/>
              <a:ext cx="2808341" cy="2255145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4D9BBA56-5B98-C990-9C11-1A6A03EF277F}"/>
              </a:ext>
            </a:extLst>
          </p:cNvPr>
          <p:cNvGrpSpPr/>
          <p:nvPr/>
        </p:nvGrpSpPr>
        <p:grpSpPr>
          <a:xfrm>
            <a:off x="42609" y="544913"/>
            <a:ext cx="6068313" cy="3007005"/>
            <a:chOff x="129287" y="544913"/>
            <a:chExt cx="6068313" cy="2884087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91609C77-4B8A-F9EC-F78F-9974F05DD3D6}"/>
                </a:ext>
              </a:extLst>
            </p:cNvPr>
            <p:cNvSpPr txBox="1"/>
            <p:nvPr/>
          </p:nvSpPr>
          <p:spPr>
            <a:xfrm>
              <a:off x="424625" y="2639880"/>
              <a:ext cx="5514143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>
                  <a:latin typeface="Meiryo UI" panose="020B0604030504040204" pitchFamily="34" charset="-128"/>
                  <a:ea typeface="Meiryo UI" panose="020B0604030504040204" pitchFamily="34" charset="-128"/>
                </a:rPr>
                <a:t>BOS</a:t>
              </a:r>
              <a:r>
                <a:rPr lang="zh-TW" altLang="en-US">
                  <a:latin typeface="Meiryo UI" panose="020B0604030504040204" pitchFamily="34" charset="-128"/>
                  <a:ea typeface="Meiryo UI" panose="020B0604030504040204" pitchFamily="34" charset="-128"/>
                </a:rPr>
                <a:t>欠点對應及生產量提升</a:t>
              </a:r>
              <a:r>
                <a:rPr lang="en-US" altLang="zh-TW">
                  <a:latin typeface="Meiryo UI" panose="020B0604030504040204" pitchFamily="34" charset="-128"/>
                  <a:ea typeface="Meiryo UI" panose="020B0604030504040204" pitchFamily="34" charset="-128"/>
                </a:rPr>
                <a:t>, </a:t>
              </a:r>
              <a:r>
                <a:rPr lang="zh-TW" altLang="en-US">
                  <a:latin typeface="Meiryo UI" panose="020B0604030504040204" pitchFamily="34" charset="-128"/>
                  <a:ea typeface="Meiryo UI" panose="020B0604030504040204" pitchFamily="34" charset="-128"/>
                </a:rPr>
                <a:t>以高</a:t>
              </a:r>
              <a:r>
                <a:rPr lang="en-US" altLang="zh-TW">
                  <a:latin typeface="Meiryo UI" panose="020B0604030504040204" pitchFamily="34" charset="-128"/>
                  <a:ea typeface="Meiryo UI" panose="020B0604030504040204" pitchFamily="34" charset="-128"/>
                </a:rPr>
                <a:t>PULL</a:t>
              </a:r>
              <a:r>
                <a:rPr lang="zh-TW" altLang="en-US">
                  <a:latin typeface="Meiryo UI" panose="020B0604030504040204" pitchFamily="34" charset="-128"/>
                  <a:ea typeface="Meiryo UI" panose="020B0604030504040204" pitchFamily="34" charset="-128"/>
                </a:rPr>
                <a:t>量來設定採板</a:t>
              </a:r>
              <a:r>
                <a:rPr lang="ja-JP" altLang="en-US">
                  <a:latin typeface="Meiryo UI" panose="020B0604030504040204" pitchFamily="34" charset="-128"/>
                  <a:ea typeface="Meiryo UI" panose="020B0604030504040204" pitchFamily="34" charset="-128"/>
                </a:rPr>
                <a:t>、</a:t>
              </a:r>
              <a:endParaRPr lang="en-US" altLang="zh-TW">
                <a:latin typeface="Meiryo UI" panose="020B0604030504040204" pitchFamily="34" charset="-128"/>
                <a:ea typeface="Meiryo UI" panose="020B0604030504040204" pitchFamily="34" charset="-128"/>
              </a:endParaRPr>
            </a:p>
            <a:p>
              <a:r>
                <a:rPr lang="zh-TW" altLang="en-US">
                  <a:latin typeface="Meiryo UI" panose="020B0604030504040204" pitchFamily="34" charset="-128"/>
                  <a:ea typeface="Meiryo UI" panose="020B0604030504040204" pitchFamily="34" charset="-128"/>
                </a:rPr>
                <a:t>高</a:t>
              </a:r>
              <a:r>
                <a:rPr lang="en-US" altLang="zh-TW">
                  <a:latin typeface="Meiryo UI" panose="020B0604030504040204" pitchFamily="34" charset="-128"/>
                  <a:ea typeface="Meiryo UI" panose="020B0604030504040204" pitchFamily="34" charset="-128"/>
                </a:rPr>
                <a:t>L/S</a:t>
              </a:r>
              <a:r>
                <a:rPr lang="zh-TW" altLang="en-US">
                  <a:latin typeface="Meiryo UI" panose="020B0604030504040204" pitchFamily="34" charset="-128"/>
                  <a:ea typeface="Meiryo UI" panose="020B0604030504040204" pitchFamily="34" charset="-128"/>
                </a:rPr>
                <a:t>對於製板成形及包裝切折是挑戰</a:t>
              </a:r>
              <a:r>
                <a:rPr lang="ja-JP" altLang="en-US">
                  <a:latin typeface="Meiryo UI" panose="020B0604030504040204" pitchFamily="34" charset="-128"/>
                  <a:ea typeface="Meiryo UI" panose="020B0604030504040204" pitchFamily="34" charset="-128"/>
                </a:rPr>
                <a:t>。</a:t>
              </a:r>
              <a:endParaRPr lang="zh-TW" altLang="en-US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56D76583-53B9-B9A9-D66E-5BC3EDF944F9}"/>
                </a:ext>
              </a:extLst>
            </p:cNvPr>
            <p:cNvSpPr/>
            <p:nvPr/>
          </p:nvSpPr>
          <p:spPr>
            <a:xfrm>
              <a:off x="129287" y="796851"/>
              <a:ext cx="6068313" cy="2632149"/>
            </a:xfrm>
            <a:prstGeom prst="roundRect">
              <a:avLst/>
            </a:prstGeom>
            <a:noFill/>
            <a:ln w="254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30C30345-8A55-D303-C277-30584CA1D4D3}"/>
                </a:ext>
              </a:extLst>
            </p:cNvPr>
            <p:cNvSpPr txBox="1"/>
            <p:nvPr/>
          </p:nvSpPr>
          <p:spPr>
            <a:xfrm>
              <a:off x="1667151" y="544913"/>
              <a:ext cx="299258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>
                  <a:latin typeface="Meiryo UI" panose="020B0604030504040204" pitchFamily="34" charset="-128"/>
                  <a:ea typeface="Meiryo UI" panose="020B0604030504040204" pitchFamily="34" charset="-128"/>
                </a:rPr>
                <a:t>高</a:t>
              </a:r>
              <a:r>
                <a:rPr lang="en-US" altLang="zh-TW">
                  <a:latin typeface="Meiryo UI" panose="020B0604030504040204" pitchFamily="34" charset="-128"/>
                  <a:ea typeface="Meiryo UI" panose="020B0604030504040204" pitchFamily="34" charset="-128"/>
                </a:rPr>
                <a:t>PULL</a:t>
              </a:r>
              <a:r>
                <a:rPr lang="zh-TW" altLang="en-US">
                  <a:latin typeface="Meiryo UI" panose="020B0604030504040204" pitchFamily="34" charset="-128"/>
                  <a:ea typeface="Meiryo UI" panose="020B0604030504040204" pitchFamily="34" charset="-128"/>
                </a:rPr>
                <a:t>及</a:t>
              </a:r>
              <a:r>
                <a:rPr lang="en-US" altLang="zh-TW">
                  <a:latin typeface="Meiryo UI" panose="020B0604030504040204" pitchFamily="34" charset="-128"/>
                  <a:ea typeface="Meiryo UI" panose="020B0604030504040204" pitchFamily="34" charset="-128"/>
                </a:rPr>
                <a:t>Lehr speed </a:t>
              </a:r>
              <a:r>
                <a:rPr lang="zh-TW" altLang="en-US">
                  <a:latin typeface="Meiryo UI" panose="020B0604030504040204" pitchFamily="34" charset="-128"/>
                  <a:ea typeface="Meiryo UI" panose="020B0604030504040204" pitchFamily="34" charset="-128"/>
                </a:rPr>
                <a:t>設定</a:t>
              </a:r>
            </a:p>
          </p:txBody>
        </p:sp>
      </p:grp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1731CA58-1D39-2F71-E1CD-9E7D10322F42}"/>
              </a:ext>
            </a:extLst>
          </p:cNvPr>
          <p:cNvSpPr/>
          <p:nvPr/>
        </p:nvSpPr>
        <p:spPr>
          <a:xfrm>
            <a:off x="6185004" y="807901"/>
            <a:ext cx="5964388" cy="2737556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AF9AF5B-1646-1151-71CA-37B86569D474}"/>
              </a:ext>
            </a:extLst>
          </p:cNvPr>
          <p:cNvSpPr txBox="1"/>
          <p:nvPr/>
        </p:nvSpPr>
        <p:spPr>
          <a:xfrm>
            <a:off x="6602049" y="2891224"/>
            <a:ext cx="496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前回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TOM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光量異常多回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全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数</a:t>
            </a:r>
            <a:r>
              <a:rPr lang="en-US" altLang="ja-JP">
                <a:latin typeface="Meiryo UI" panose="020B0604030504040204" pitchFamily="34" charset="-128"/>
                <a:ea typeface="Meiryo UI" panose="020B0604030504040204" pitchFamily="34" charset="-128"/>
              </a:rPr>
              <a:t>TAS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再流動必要、</a:t>
            </a:r>
            <a:endParaRPr lang="en-US" altLang="ja-JP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今回バス、</a:t>
            </a:r>
            <a:r>
              <a:rPr lang="en-US" altLang="ja-JP">
                <a:latin typeface="Meiryo UI" panose="020B0604030504040204" pitchFamily="34" charset="-128"/>
                <a:ea typeface="Meiryo UI" panose="020B0604030504040204" pitchFamily="34" charset="-128"/>
              </a:rPr>
              <a:t>LEHR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設定改善後、</a:t>
            </a:r>
            <a:r>
              <a:rPr lang="en-US" altLang="ja-JP">
                <a:latin typeface="Meiryo UI" panose="020B0604030504040204" pitchFamily="34" charset="-128"/>
                <a:ea typeface="Meiryo UI" panose="020B0604030504040204" pitchFamily="34" charset="-128"/>
              </a:rPr>
              <a:t>TAS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再流動不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用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  <a:endParaRPr lang="zh-TW" alt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8D75A42-170B-287C-F778-3046816B3D8D}"/>
              </a:ext>
            </a:extLst>
          </p:cNvPr>
          <p:cNvSpPr txBox="1"/>
          <p:nvPr/>
        </p:nvSpPr>
        <p:spPr>
          <a:xfrm>
            <a:off x="7827246" y="498970"/>
            <a:ext cx="2992583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>
                <a:latin typeface="Meiryo UI" panose="020B0604030504040204" pitchFamily="34" charset="-128"/>
                <a:ea typeface="Meiryo UI" panose="020B0604030504040204" pitchFamily="34" charset="-128"/>
              </a:rPr>
              <a:t>TOM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検査機光量不良改善</a:t>
            </a:r>
            <a:endParaRPr lang="zh-TW" alt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42D46B2C-CE54-452D-8818-852153E123D1}"/>
              </a:ext>
            </a:extLst>
          </p:cNvPr>
          <p:cNvSpPr/>
          <p:nvPr/>
        </p:nvSpPr>
        <p:spPr>
          <a:xfrm>
            <a:off x="60861" y="3854253"/>
            <a:ext cx="6068313" cy="2948441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E2706FA-14EB-3D4A-E2EA-A04BC1395CA7}"/>
              </a:ext>
            </a:extLst>
          </p:cNvPr>
          <p:cNvSpPr txBox="1"/>
          <p:nvPr/>
        </p:nvSpPr>
        <p:spPr>
          <a:xfrm>
            <a:off x="1933232" y="3620619"/>
            <a:ext cx="2323570" cy="369332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>
                <a:latin typeface="Meiryo UI" panose="020B0604030504040204" pitchFamily="34" charset="-128"/>
                <a:ea typeface="Meiryo UI" panose="020B0604030504040204" pitchFamily="34" charset="-128"/>
              </a:rPr>
              <a:t>0.15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ｔ生産量新記録</a:t>
            </a:r>
            <a:endParaRPr lang="zh-TW" alt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F29117B8-285A-7D10-85B8-49ABB49DF8F4}"/>
              </a:ext>
            </a:extLst>
          </p:cNvPr>
          <p:cNvSpPr/>
          <p:nvPr/>
        </p:nvSpPr>
        <p:spPr>
          <a:xfrm>
            <a:off x="6185004" y="3837369"/>
            <a:ext cx="5946135" cy="294844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D9BFF7C-62FC-E330-E749-5E2EFEF4C40F}"/>
              </a:ext>
            </a:extLst>
          </p:cNvPr>
          <p:cNvSpPr txBox="1"/>
          <p:nvPr/>
        </p:nvSpPr>
        <p:spPr>
          <a:xfrm>
            <a:off x="8666793" y="3586143"/>
            <a:ext cx="1313488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剩餘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課題</a:t>
            </a:r>
            <a:endParaRPr lang="zh-TW" alt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45F5A85-0415-92DA-9573-AA6677FE0271}"/>
              </a:ext>
            </a:extLst>
          </p:cNvPr>
          <p:cNvSpPr txBox="1"/>
          <p:nvPr/>
        </p:nvSpPr>
        <p:spPr>
          <a:xfrm>
            <a:off x="6639394" y="5916558"/>
            <a:ext cx="5487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欠点：</a:t>
            </a:r>
            <a:r>
              <a:rPr lang="en-US" altLang="ja-JP">
                <a:latin typeface="Meiryo UI" panose="020B0604030504040204" pitchFamily="34" charset="-128"/>
                <a:ea typeface="Meiryo UI" panose="020B0604030504040204" pitchFamily="34" charset="-128"/>
              </a:rPr>
              <a:t>B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面近傍泡、</a:t>
            </a:r>
            <a:r>
              <a:rPr lang="en-US" altLang="ja-JP">
                <a:latin typeface="Meiryo UI" panose="020B0604030504040204" pitchFamily="34" charset="-128"/>
                <a:ea typeface="Meiryo UI" panose="020B0604030504040204" pitchFamily="34" charset="-128"/>
              </a:rPr>
              <a:t>Sr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長石失透異物減少改善。</a:t>
            </a:r>
            <a:endParaRPr lang="en-US" altLang="ja-JP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横折り：</a:t>
            </a:r>
            <a:r>
              <a:rPr lang="en-US" altLang="ja-JP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BATH/LEHR</a:t>
            </a:r>
            <a:r>
              <a:rPr lang="ja-JP" altLang="en-US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設定温度、耳部位パターン改善、</a:t>
            </a:r>
            <a:endParaRPr lang="en-US" altLang="ja-JP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zh-TW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      </a:t>
            </a:r>
            <a:r>
              <a:rPr lang="ja-JP" altLang="en-US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zh-TW" altLang="en-US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包裝協力</a:t>
            </a:r>
            <a:r>
              <a:rPr lang="ja-JP" altLang="en-US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  <a:endParaRPr lang="zh-TW" altLang="en-US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1891907-1548-4DD6-2055-F73EA48A59EA}"/>
              </a:ext>
            </a:extLst>
          </p:cNvPr>
          <p:cNvSpPr txBox="1"/>
          <p:nvPr/>
        </p:nvSpPr>
        <p:spPr>
          <a:xfrm>
            <a:off x="452251" y="6029809"/>
            <a:ext cx="548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>
                <a:latin typeface="Meiryo UI" panose="020B0604030504040204" pitchFamily="34" charset="-128"/>
                <a:ea typeface="Meiryo UI" panose="020B0604030504040204" pitchFamily="34" charset="-128"/>
              </a:rPr>
              <a:t>0.15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ｔ新記録　</a:t>
            </a:r>
            <a:r>
              <a:rPr lang="en-US" altLang="ja-JP">
                <a:latin typeface="Meiryo UI" panose="020B0604030504040204" pitchFamily="34" charset="-128"/>
                <a:ea typeface="Meiryo UI" panose="020B0604030504040204" pitchFamily="34" charset="-128"/>
              </a:rPr>
              <a:t>22.5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K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枚</a:t>
            </a:r>
            <a:r>
              <a:rPr lang="en-US" altLang="ja-JP"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日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達成</a:t>
            </a: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zh-TW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0.2 t</a:t>
            </a:r>
            <a:r>
              <a:rPr lang="ja-JP" altLang="en-US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記録</a:t>
            </a:r>
            <a:r>
              <a:rPr lang="zh-TW" altLang="en-US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挑戰中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AB13860-5DDC-ED6F-DBA1-04E8B134C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43" y="4002959"/>
            <a:ext cx="5751362" cy="204714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A21B9E85-2221-4582-7462-0F55D2D5A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24" y="967004"/>
            <a:ext cx="5715000" cy="169346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89796D96-2AB4-A2E9-46CA-FCEEA6C89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125" y="3904096"/>
            <a:ext cx="5184591" cy="2319034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67A19E93-231C-8ADD-26A3-86311B5678B4}"/>
              </a:ext>
            </a:extLst>
          </p:cNvPr>
          <p:cNvGrpSpPr/>
          <p:nvPr/>
        </p:nvGrpSpPr>
        <p:grpSpPr>
          <a:xfrm>
            <a:off x="5106496" y="4659371"/>
            <a:ext cx="1004426" cy="660036"/>
            <a:chOff x="6982232" y="3524182"/>
            <a:chExt cx="1527981" cy="810127"/>
          </a:xfrm>
        </p:grpSpPr>
        <p:sp>
          <p:nvSpPr>
            <p:cNvPr id="9" name="星形: 七角 8">
              <a:extLst>
                <a:ext uri="{FF2B5EF4-FFF2-40B4-BE49-F238E27FC236}">
                  <a16:creationId xmlns:a16="http://schemas.microsoft.com/office/drawing/2014/main" id="{2C271810-E1CA-0CF4-28F5-535F32D5B04E}"/>
                </a:ext>
              </a:extLst>
            </p:cNvPr>
            <p:cNvSpPr/>
            <p:nvPr/>
          </p:nvSpPr>
          <p:spPr>
            <a:xfrm>
              <a:off x="6982232" y="3524182"/>
              <a:ext cx="1527981" cy="810127"/>
            </a:xfrm>
            <a:prstGeom prst="star7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47503AC3-30F8-F4C4-F44F-BB0665F60D1F}"/>
                </a:ext>
              </a:extLst>
            </p:cNvPr>
            <p:cNvSpPr txBox="1"/>
            <p:nvPr/>
          </p:nvSpPr>
          <p:spPr>
            <a:xfrm>
              <a:off x="7168405" y="3758716"/>
              <a:ext cx="1148279" cy="377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 b="1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新記録</a:t>
              </a:r>
              <a:endParaRPr lang="zh-TW" altLang="en-US" sz="1400" b="1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729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0DDF7-5D32-C8B4-FE5B-551892D72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580651"/>
          </a:xfrm>
          <a:solidFill>
            <a:schemeClr val="accent5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altLang="zh-TW" sz="32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0.15t</a:t>
            </a:r>
            <a:r>
              <a:rPr lang="zh-TW" altLang="en-US" sz="32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課題</a:t>
            </a:r>
            <a:r>
              <a:rPr lang="en-US" altLang="zh-TW" sz="32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-2 </a:t>
            </a:r>
            <a:r>
              <a:rPr lang="zh-TW" altLang="en-US" sz="32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平面歪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EEA102-75A2-5C61-ABE8-E9FCFE73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107321E-284E-4529-8B9D-88669C4D65E3}" type="slidenum">
              <a:rPr lang="zh-TW" altLang="en-US" sz="2800" smtClean="0">
                <a:solidFill>
                  <a:srgbClr val="C00000"/>
                </a:solidFill>
                <a:highlight>
                  <a:srgbClr val="FFFF00"/>
                </a:highlight>
              </a:rPr>
              <a:t>21</a:t>
            </a:fld>
            <a:endParaRPr lang="zh-TW" altLang="en-US" sz="28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34" name="副標題 4">
            <a:extLst>
              <a:ext uri="{FF2B5EF4-FFF2-40B4-BE49-F238E27FC236}">
                <a16:creationId xmlns:a16="http://schemas.microsoft.com/office/drawing/2014/main" id="{55CABEF2-8CD1-93B8-44C9-F48F063027C2}"/>
              </a:ext>
            </a:extLst>
          </p:cNvPr>
          <p:cNvSpPr txBox="1">
            <a:spLocks/>
          </p:cNvSpPr>
          <p:nvPr/>
        </p:nvSpPr>
        <p:spPr>
          <a:xfrm>
            <a:off x="155055" y="3522032"/>
            <a:ext cx="7579246" cy="2469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en-US" altLang="zh-TW" sz="1800"/>
              <a:t>4</a:t>
            </a:r>
            <a:r>
              <a:rPr lang="en-US" altLang="zh-TW" sz="1800" baseline="30000"/>
              <a:t>th</a:t>
            </a:r>
            <a:r>
              <a:rPr lang="zh-TW" altLang="en-US" sz="1800"/>
              <a:t>平面歪</a:t>
            </a:r>
            <a:r>
              <a:rPr lang="en-US" altLang="zh-TW" sz="1800"/>
              <a:t>LE</a:t>
            </a:r>
            <a:r>
              <a:rPr lang="zh-TW" altLang="en-US" sz="1800"/>
              <a:t>部位不佳</a:t>
            </a:r>
            <a:r>
              <a:rPr lang="en-US" altLang="zh-TW" sz="1800"/>
              <a:t>&gt;11.5</a:t>
            </a:r>
            <a:r>
              <a:rPr lang="zh-TW" altLang="en-US" sz="1800"/>
              <a:t>，比較</a:t>
            </a:r>
            <a:r>
              <a:rPr lang="en-US" altLang="zh-TW" sz="1800"/>
              <a:t>3~4</a:t>
            </a:r>
            <a:r>
              <a:rPr lang="en-US" altLang="zh-TW" sz="1800" baseline="30000"/>
              <a:t>th</a:t>
            </a:r>
            <a:r>
              <a:rPr lang="zh-TW" altLang="en-US" sz="1800"/>
              <a:t>條件後，確認切刀位置有變更</a:t>
            </a:r>
            <a:r>
              <a:rPr lang="en-US" altLang="zh-TW" sz="1800" err="1"/>
              <a:t>ch</a:t>
            </a:r>
            <a:r>
              <a:rPr lang="zh-TW" altLang="en-US" sz="1800"/>
              <a:t>，以及與</a:t>
            </a:r>
            <a:r>
              <a:rPr lang="en-US" altLang="zh-TW" sz="1800"/>
              <a:t>L</a:t>
            </a:r>
            <a:r>
              <a:rPr lang="zh-TW" altLang="en-US" sz="1800"/>
              <a:t>側</a:t>
            </a:r>
            <a:r>
              <a:rPr lang="en-US" altLang="zh-TW" sz="1800"/>
              <a:t>Inside</a:t>
            </a:r>
            <a:r>
              <a:rPr lang="zh-TW" altLang="en-US" sz="1800"/>
              <a:t>的逆相關性；</a:t>
            </a:r>
            <a:endParaRPr lang="en-US" altLang="zh-TW" sz="1800"/>
          </a:p>
          <a:p>
            <a:pPr marL="800100" lvl="1" indent="-342900" algn="just">
              <a:buFont typeface="Wingdings" panose="05000000000000000000" pitchFamily="2" charset="2"/>
              <a:buChar char="l"/>
            </a:pPr>
            <a:r>
              <a:rPr lang="zh-TW" altLang="en-US" sz="1800"/>
              <a:t>改善方式</a:t>
            </a:r>
            <a:r>
              <a:rPr lang="en-US" altLang="zh-TW" sz="1800"/>
              <a:t>-1</a:t>
            </a:r>
            <a:r>
              <a:rPr lang="zh-TW" altLang="en-US" sz="1800"/>
              <a:t>：透過切刀變更：</a:t>
            </a:r>
            <a:r>
              <a:rPr lang="en-US" altLang="zh-TW" sz="1800"/>
              <a:t>31.5→29.5CH</a:t>
            </a:r>
            <a:r>
              <a:rPr lang="zh-TW" altLang="en-US" sz="1800"/>
              <a:t>，風險會造成</a:t>
            </a:r>
            <a:r>
              <a:rPr lang="en-US" altLang="zh-TW" sz="1800"/>
              <a:t>COLD</a:t>
            </a:r>
            <a:r>
              <a:rPr lang="zh-TW" altLang="en-US" sz="1800"/>
              <a:t>於</a:t>
            </a:r>
            <a:r>
              <a:rPr lang="en-US" altLang="zh-TW" sz="1800"/>
              <a:t>Br.</a:t>
            </a:r>
            <a:r>
              <a:rPr lang="zh-TW" altLang="en-US" sz="1800"/>
              <a:t>引入偏移；				</a:t>
            </a:r>
          </a:p>
          <a:p>
            <a:pPr marL="800100" lvl="1" indent="-342900" algn="just">
              <a:buFont typeface="Wingdings" panose="05000000000000000000" pitchFamily="2" charset="2"/>
              <a:buChar char="l"/>
            </a:pPr>
            <a:r>
              <a:rPr lang="zh-TW" altLang="en-US" sz="1800" b="1" u="sng">
                <a:solidFill>
                  <a:srgbClr val="0000FF"/>
                </a:solidFill>
              </a:rPr>
              <a:t>改善方式</a:t>
            </a:r>
            <a:r>
              <a:rPr lang="en-US" altLang="zh-TW" sz="1800" b="1" u="sng">
                <a:solidFill>
                  <a:srgbClr val="0000FF"/>
                </a:solidFill>
              </a:rPr>
              <a:t>-2</a:t>
            </a:r>
            <a:r>
              <a:rPr lang="zh-TW" altLang="en-US" sz="1800" b="1" u="sng">
                <a:solidFill>
                  <a:srgbClr val="0000FF"/>
                </a:solidFill>
              </a:rPr>
              <a:t>：</a:t>
            </a:r>
            <a:r>
              <a:rPr lang="en-US" altLang="zh-TW" sz="1800" b="1" u="sng">
                <a:solidFill>
                  <a:srgbClr val="0000FF"/>
                </a:solidFill>
              </a:rPr>
              <a:t>L</a:t>
            </a:r>
            <a:r>
              <a:rPr lang="zh-TW" altLang="en-US" sz="1800" b="1" u="sng">
                <a:solidFill>
                  <a:srgbClr val="0000FF"/>
                </a:solidFill>
              </a:rPr>
              <a:t>側</a:t>
            </a:r>
            <a:r>
              <a:rPr lang="en-US" altLang="zh-TW" sz="1800" b="1" u="sng">
                <a:solidFill>
                  <a:srgbClr val="0000FF"/>
                </a:solidFill>
              </a:rPr>
              <a:t>A/R</a:t>
            </a:r>
            <a:r>
              <a:rPr lang="zh-TW" altLang="en-US" sz="1800" b="1" u="sng">
                <a:solidFill>
                  <a:srgbClr val="0000FF"/>
                </a:solidFill>
              </a:rPr>
              <a:t>內寸外拉調整，增加</a:t>
            </a:r>
            <a:r>
              <a:rPr lang="en-US" altLang="zh-TW" sz="1800" b="1" u="sng">
                <a:solidFill>
                  <a:srgbClr val="0000FF"/>
                </a:solidFill>
              </a:rPr>
              <a:t>L</a:t>
            </a:r>
            <a:r>
              <a:rPr lang="zh-TW" altLang="en-US" sz="1800" b="1" u="sng">
                <a:solidFill>
                  <a:srgbClr val="0000FF"/>
                </a:solidFill>
              </a:rPr>
              <a:t>側</a:t>
            </a:r>
            <a:r>
              <a:rPr lang="en-US" altLang="zh-TW" sz="1800" b="1" u="sng">
                <a:solidFill>
                  <a:srgbClr val="0000FF"/>
                </a:solidFill>
              </a:rPr>
              <a:t>inside</a:t>
            </a:r>
            <a:r>
              <a:rPr lang="zh-TW" altLang="en-US" sz="1800" b="1" u="sng">
                <a:solidFill>
                  <a:srgbClr val="0000FF"/>
                </a:solidFill>
              </a:rPr>
              <a:t>及板幅	；</a:t>
            </a:r>
            <a:r>
              <a:rPr lang="zh-TW" altLang="en-US" sz="1800"/>
              <a:t>			</a:t>
            </a:r>
          </a:p>
          <a:p>
            <a:pPr marL="342900" indent="-342900" algn="just">
              <a:buFont typeface="Wingdings" panose="05000000000000000000" pitchFamily="2" charset="2"/>
              <a:buChar char="l"/>
            </a:pPr>
            <a:endParaRPr lang="en-US" altLang="zh-TW" sz="1800"/>
          </a:p>
          <a:p>
            <a:pPr marL="342900" indent="-342900" algn="just">
              <a:buFont typeface="Wingdings" panose="05000000000000000000" pitchFamily="2" charset="2"/>
              <a:buChar char="l"/>
            </a:pPr>
            <a:endParaRPr lang="zh-TW" altLang="en-US" sz="180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D52686-470D-4425-A0B7-0A35266A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23" y="820960"/>
            <a:ext cx="2497833" cy="263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9688D1A-FFFF-433A-99D5-DC38B2D44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206" y="820961"/>
            <a:ext cx="2497833" cy="263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6D39F29-451A-4DA7-880D-88CB4057A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816" y="820780"/>
            <a:ext cx="2508493" cy="261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15">
            <a:extLst>
              <a:ext uri="{FF2B5EF4-FFF2-40B4-BE49-F238E27FC236}">
                <a16:creationId xmlns:a16="http://schemas.microsoft.com/office/drawing/2014/main" id="{1C7AD506-5086-936D-CD0D-93C5BED28AD6}"/>
              </a:ext>
            </a:extLst>
          </p:cNvPr>
          <p:cNvSpPr txBox="1"/>
          <p:nvPr/>
        </p:nvSpPr>
        <p:spPr>
          <a:xfrm>
            <a:off x="2734712" y="838277"/>
            <a:ext cx="1358517" cy="635000"/>
          </a:xfrm>
          <a:prstGeom prst="rect">
            <a:avLst/>
          </a:prstGeom>
          <a:noFill/>
          <a:ln w="9525" cmpd="sng">
            <a:solidFill>
              <a:srgbClr val="0000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b="1">
                <a:solidFill>
                  <a:srgbClr val="0000FF"/>
                </a:solidFill>
              </a:rPr>
              <a:t>3</a:t>
            </a:r>
            <a:r>
              <a:rPr lang="en-US" altLang="zh-TW" sz="1400" b="1" baseline="30000">
                <a:solidFill>
                  <a:srgbClr val="0000FF"/>
                </a:solidFill>
              </a:rPr>
              <a:t>rd</a:t>
            </a:r>
            <a:r>
              <a:rPr lang="en-US" altLang="zh-TW" sz="1400" b="1">
                <a:solidFill>
                  <a:srgbClr val="0000FF"/>
                </a:solidFill>
              </a:rPr>
              <a:t> 0.15t</a:t>
            </a:r>
          </a:p>
          <a:p>
            <a:r>
              <a:rPr lang="zh-TW" altLang="en-US" sz="1400" b="1">
                <a:solidFill>
                  <a:srgbClr val="0000FF"/>
                </a:solidFill>
              </a:rPr>
              <a:t>切刀</a:t>
            </a:r>
            <a:r>
              <a:rPr lang="en-US" altLang="zh-TW" sz="1400" b="1">
                <a:solidFill>
                  <a:srgbClr val="0000FF"/>
                </a:solidFill>
              </a:rPr>
              <a:t>29.5ch</a:t>
            </a:r>
            <a:endParaRPr lang="zh-TW" altLang="en-US" sz="1400" b="1">
              <a:solidFill>
                <a:srgbClr val="0000FF"/>
              </a:solidFill>
            </a:endParaRPr>
          </a:p>
        </p:txBody>
      </p:sp>
      <p:sp>
        <p:nvSpPr>
          <p:cNvPr id="8" name="文字方塊 16">
            <a:extLst>
              <a:ext uri="{FF2B5EF4-FFF2-40B4-BE49-F238E27FC236}">
                <a16:creationId xmlns:a16="http://schemas.microsoft.com/office/drawing/2014/main" id="{C8AFFB33-EB2C-4C59-A9A9-E0D7A690A33B}"/>
              </a:ext>
            </a:extLst>
          </p:cNvPr>
          <p:cNvSpPr txBox="1"/>
          <p:nvPr/>
        </p:nvSpPr>
        <p:spPr>
          <a:xfrm>
            <a:off x="6188151" y="816245"/>
            <a:ext cx="1358516" cy="635000"/>
          </a:xfrm>
          <a:prstGeom prst="rect">
            <a:avLst/>
          </a:prstGeom>
          <a:noFill/>
          <a:ln w="9525" cmpd="sng">
            <a:solidFill>
              <a:srgbClr val="CC99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b="1">
                <a:solidFill>
                  <a:srgbClr val="FF0000"/>
                </a:solidFill>
              </a:rPr>
              <a:t>4</a:t>
            </a:r>
            <a:r>
              <a:rPr lang="en-US" altLang="zh-TW" sz="1400" b="1" baseline="30000">
                <a:solidFill>
                  <a:srgbClr val="FF0000"/>
                </a:solidFill>
              </a:rPr>
              <a:t>th</a:t>
            </a:r>
            <a:r>
              <a:rPr lang="en-US" altLang="zh-TW" sz="1400" b="1">
                <a:solidFill>
                  <a:srgbClr val="FF0000"/>
                </a:solidFill>
              </a:rPr>
              <a:t> 0.15t</a:t>
            </a:r>
          </a:p>
          <a:p>
            <a:r>
              <a:rPr lang="zh-TW" altLang="en-US" sz="1400" b="1">
                <a:solidFill>
                  <a:srgbClr val="FF0000"/>
                </a:solidFill>
              </a:rPr>
              <a:t>切刀</a:t>
            </a:r>
            <a:r>
              <a:rPr lang="en-US" altLang="zh-TW" sz="1400" b="1">
                <a:solidFill>
                  <a:srgbClr val="FF0000"/>
                </a:solidFill>
              </a:rPr>
              <a:t>31.5ch</a:t>
            </a:r>
            <a:endParaRPr lang="zh-TW" altLang="en-US" sz="1400" b="1">
              <a:solidFill>
                <a:srgbClr val="FF0000"/>
              </a:solidFill>
            </a:endParaRPr>
          </a:p>
        </p:txBody>
      </p:sp>
      <p:sp>
        <p:nvSpPr>
          <p:cNvPr id="9" name="文字方塊 17">
            <a:extLst>
              <a:ext uri="{FF2B5EF4-FFF2-40B4-BE49-F238E27FC236}">
                <a16:creationId xmlns:a16="http://schemas.microsoft.com/office/drawing/2014/main" id="{456E9479-7D17-4DFE-A8D4-B04C47C5BD62}"/>
              </a:ext>
            </a:extLst>
          </p:cNvPr>
          <p:cNvSpPr txBox="1"/>
          <p:nvPr/>
        </p:nvSpPr>
        <p:spPr>
          <a:xfrm>
            <a:off x="9333000" y="827706"/>
            <a:ext cx="1346875" cy="635000"/>
          </a:xfrm>
          <a:prstGeom prst="rect">
            <a:avLst/>
          </a:prstGeom>
          <a:noFill/>
          <a:ln w="9525" cmpd="sng">
            <a:solidFill>
              <a:schemeClr val="accent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b="1">
                <a:solidFill>
                  <a:schemeClr val="tx1"/>
                </a:solidFill>
              </a:rPr>
              <a:t>5</a:t>
            </a:r>
            <a:r>
              <a:rPr lang="en-US" altLang="zh-TW" sz="1400" b="1" baseline="30000">
                <a:solidFill>
                  <a:schemeClr val="tx1"/>
                </a:solidFill>
              </a:rPr>
              <a:t>th</a:t>
            </a:r>
            <a:r>
              <a:rPr lang="en-US" altLang="zh-TW" sz="1400" b="1">
                <a:solidFill>
                  <a:schemeClr val="tx1"/>
                </a:solidFill>
              </a:rPr>
              <a:t> 0.15t</a:t>
            </a:r>
          </a:p>
          <a:p>
            <a:r>
              <a:rPr lang="zh-TW" altLang="en-US" sz="1400" b="1">
                <a:solidFill>
                  <a:schemeClr val="tx1"/>
                </a:solidFill>
              </a:rPr>
              <a:t>切刀</a:t>
            </a:r>
            <a:r>
              <a:rPr lang="en-US" altLang="zh-TW" sz="1400" b="1">
                <a:solidFill>
                  <a:schemeClr val="tx1"/>
                </a:solidFill>
              </a:rPr>
              <a:t>31.5ch</a:t>
            </a:r>
            <a:endParaRPr lang="zh-TW" altLang="en-US" sz="1400" b="1">
              <a:solidFill>
                <a:schemeClr val="tx1"/>
              </a:solidFill>
            </a:endParaRPr>
          </a:p>
        </p:txBody>
      </p:sp>
      <p:sp>
        <p:nvSpPr>
          <p:cNvPr id="13" name="文字方塊 76">
            <a:extLst>
              <a:ext uri="{FF2B5EF4-FFF2-40B4-BE49-F238E27FC236}">
                <a16:creationId xmlns:a16="http://schemas.microsoft.com/office/drawing/2014/main" id="{16F6696C-3C2D-4407-8197-6C6B3F42DD57}"/>
              </a:ext>
            </a:extLst>
          </p:cNvPr>
          <p:cNvSpPr txBox="1"/>
          <p:nvPr/>
        </p:nvSpPr>
        <p:spPr>
          <a:xfrm>
            <a:off x="5770564" y="1849403"/>
            <a:ext cx="716492" cy="635000"/>
          </a:xfrm>
          <a:prstGeom prst="rect">
            <a:avLst/>
          </a:prstGeom>
          <a:noFill/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800" b="1" cap="none" spc="0">
                <a:ln w="0"/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冷</a:t>
            </a:r>
          </a:p>
        </p:txBody>
      </p:sp>
      <p:sp>
        <p:nvSpPr>
          <p:cNvPr id="14" name="文字方塊 77">
            <a:extLst>
              <a:ext uri="{FF2B5EF4-FFF2-40B4-BE49-F238E27FC236}">
                <a16:creationId xmlns:a16="http://schemas.microsoft.com/office/drawing/2014/main" id="{D1F3A330-D6A7-49A7-C502-D3A0873CD521}"/>
              </a:ext>
            </a:extLst>
          </p:cNvPr>
          <p:cNvSpPr txBox="1"/>
          <p:nvPr/>
        </p:nvSpPr>
        <p:spPr>
          <a:xfrm>
            <a:off x="4662234" y="1649940"/>
            <a:ext cx="373591" cy="1115484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40000"/>
                </a:srgbClr>
              </a:gs>
              <a:gs pos="5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熱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06F4D294-C982-4F70-8523-A08E1B013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109" y="3633336"/>
            <a:ext cx="3169682" cy="2950986"/>
          </a:xfrm>
          <a:prstGeom prst="rect">
            <a:avLst/>
          </a:prstGeom>
        </p:spPr>
      </p:pic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870A1B39-34AE-FC58-75BB-330860987291}"/>
              </a:ext>
            </a:extLst>
          </p:cNvPr>
          <p:cNvCxnSpPr>
            <a:cxnSpLocks/>
          </p:cNvCxnSpPr>
          <p:nvPr/>
        </p:nvCxnSpPr>
        <p:spPr>
          <a:xfrm>
            <a:off x="10349624" y="3541182"/>
            <a:ext cx="0" cy="260797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字方塊 32">
            <a:extLst>
              <a:ext uri="{FF2B5EF4-FFF2-40B4-BE49-F238E27FC236}">
                <a16:creationId xmlns:a16="http://schemas.microsoft.com/office/drawing/2014/main" id="{7310796B-EF9B-5592-2789-8D87531246E7}"/>
              </a:ext>
            </a:extLst>
          </p:cNvPr>
          <p:cNvSpPr txBox="1"/>
          <p:nvPr/>
        </p:nvSpPr>
        <p:spPr>
          <a:xfrm>
            <a:off x="10349624" y="3522032"/>
            <a:ext cx="1105770" cy="365124"/>
          </a:xfrm>
          <a:prstGeom prst="rect">
            <a:avLst/>
          </a:prstGeom>
          <a:noFill/>
          <a:ln w="9525" cmpd="sng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400">
                <a:solidFill>
                  <a:srgbClr val="FF0000"/>
                </a:solidFill>
              </a:rPr>
              <a:t>規格</a:t>
            </a:r>
            <a:r>
              <a:rPr lang="en-US" altLang="zh-TW" sz="1400">
                <a:solidFill>
                  <a:srgbClr val="FF0000"/>
                </a:solidFill>
              </a:rPr>
              <a:t>11.5</a:t>
            </a:r>
            <a:endParaRPr lang="zh-TW" altLang="en-US" sz="1400">
              <a:solidFill>
                <a:srgbClr val="FF0000"/>
              </a:solidFill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77B8754D-3C94-D2D0-7BD9-BB6BC651B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688" y="5067223"/>
            <a:ext cx="5686425" cy="1905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F8CBD60-36ED-5441-1E65-D55A65023BEB}"/>
              </a:ext>
            </a:extLst>
          </p:cNvPr>
          <p:cNvSpPr txBox="1"/>
          <p:nvPr/>
        </p:nvSpPr>
        <p:spPr>
          <a:xfrm>
            <a:off x="8789628" y="3633336"/>
            <a:ext cx="1470393" cy="147732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>
                <a:solidFill>
                  <a:srgbClr val="0000FF"/>
                </a:solidFill>
              </a:rPr>
              <a:t>安全區</a:t>
            </a:r>
            <a:endParaRPr lang="en-US" altLang="zh-TW">
              <a:solidFill>
                <a:srgbClr val="0000FF"/>
              </a:solidFill>
            </a:endParaRPr>
          </a:p>
          <a:p>
            <a:endParaRPr lang="en-US" altLang="zh-TW">
              <a:solidFill>
                <a:srgbClr val="0000FF"/>
              </a:solidFill>
            </a:endParaRPr>
          </a:p>
          <a:p>
            <a:endParaRPr lang="en-US" altLang="zh-TW">
              <a:solidFill>
                <a:srgbClr val="0000FF"/>
              </a:solidFill>
            </a:endParaRPr>
          </a:p>
          <a:p>
            <a:endParaRPr lang="en-US" altLang="zh-TW">
              <a:solidFill>
                <a:srgbClr val="0000FF"/>
              </a:solidFill>
            </a:endParaRPr>
          </a:p>
          <a:p>
            <a:endParaRPr lang="zh-TW" alt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89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0DDF7-5D32-C8B4-FE5B-551892D72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5"/>
            <a:ext cx="9144000" cy="580651"/>
          </a:xfrm>
          <a:solidFill>
            <a:schemeClr val="accent5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zh-TW" altLang="en-US" sz="32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薄板操作總結及今後課題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EEA102-75A2-5C61-ABE8-E9FCFE73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107321E-284E-4529-8B9D-88669C4D65E3}" type="slidenum">
              <a:rPr lang="zh-TW" altLang="en-US" sz="2800" smtClean="0">
                <a:solidFill>
                  <a:srgbClr val="C00000"/>
                </a:solidFill>
                <a:highlight>
                  <a:srgbClr val="FFFF00"/>
                </a:highlight>
              </a:rPr>
              <a:t>22</a:t>
            </a:fld>
            <a:endParaRPr lang="zh-TW" altLang="en-US" sz="28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3" name="副標題 4">
            <a:extLst>
              <a:ext uri="{FF2B5EF4-FFF2-40B4-BE49-F238E27FC236}">
                <a16:creationId xmlns:a16="http://schemas.microsoft.com/office/drawing/2014/main" id="{AE398062-35F9-1C14-3E33-DD9A08F952CB}"/>
              </a:ext>
            </a:extLst>
          </p:cNvPr>
          <p:cNvSpPr txBox="1">
            <a:spLocks/>
          </p:cNvSpPr>
          <p:nvPr/>
        </p:nvSpPr>
        <p:spPr>
          <a:xfrm>
            <a:off x="292101" y="825500"/>
            <a:ext cx="11582399" cy="5243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TW" altLang="en-US" sz="2200"/>
              <a:t>今後課題：</a:t>
            </a:r>
            <a:endParaRPr lang="en-US" altLang="zh-TW" sz="2200"/>
          </a:p>
          <a:p>
            <a:pPr marL="800100" lvl="1" indent="-342900" algn="l">
              <a:buFont typeface="Wingdings" panose="05000000000000000000" pitchFamily="2" charset="2"/>
              <a:buChar char="l"/>
            </a:pPr>
            <a:r>
              <a:rPr lang="zh-TW" altLang="en-US" sz="1800"/>
              <a:t>切折穩定，</a:t>
            </a:r>
            <a:r>
              <a:rPr lang="en-US" altLang="zh-TW" sz="1800"/>
              <a:t>cold</a:t>
            </a:r>
            <a:r>
              <a:rPr lang="zh-TW" altLang="en-US" sz="1800"/>
              <a:t>安定切折</a:t>
            </a:r>
            <a:endParaRPr lang="en-US" altLang="zh-TW" sz="1800"/>
          </a:p>
          <a:p>
            <a:pPr marL="800100" lvl="1" indent="-342900" algn="l">
              <a:buFont typeface="Wingdings" panose="05000000000000000000" pitchFamily="2" charset="2"/>
              <a:buChar char="l"/>
            </a:pPr>
            <a:r>
              <a:rPr lang="zh-TW" altLang="en-US" sz="1800"/>
              <a:t>溫修後的</a:t>
            </a:r>
            <a:r>
              <a:rPr lang="en-US" altLang="zh-TW" sz="1800"/>
              <a:t>D/O</a:t>
            </a:r>
            <a:r>
              <a:rPr lang="zh-TW" altLang="en-US" sz="1800"/>
              <a:t>配置</a:t>
            </a:r>
            <a:endParaRPr lang="en-US" altLang="zh-TW" sz="1800"/>
          </a:p>
          <a:p>
            <a:pPr marL="800100" lvl="1" indent="-342900" algn="l">
              <a:buFont typeface="Wingdings" panose="05000000000000000000" pitchFamily="2" charset="2"/>
              <a:buChar char="l"/>
            </a:pPr>
            <a:endParaRPr lang="en-US" altLang="zh-TW" sz="1800"/>
          </a:p>
          <a:p>
            <a:pPr marL="800100" lvl="1" indent="-342900" algn="l">
              <a:buFont typeface="Wingdings" panose="05000000000000000000" pitchFamily="2" charset="2"/>
              <a:buChar char="l"/>
            </a:pPr>
            <a:endParaRPr lang="en-US" altLang="zh-TW" sz="180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F6EA7FD-3EE5-C83F-6DF3-63647EBD4A10}"/>
              </a:ext>
            </a:extLst>
          </p:cNvPr>
          <p:cNvSpPr txBox="1"/>
          <p:nvPr/>
        </p:nvSpPr>
        <p:spPr>
          <a:xfrm>
            <a:off x="1052422" y="5355806"/>
            <a:ext cx="9343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因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EF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I/F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SAR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設備異常問題，需進行延命對策，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Pull Down 66 → 46 T/D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，以保全設備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lang="en-US" altLang="zh-TW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D2</a:t>
            </a:r>
            <a:r>
              <a:rPr lang="zh-TW" altLang="en-US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放流，讓</a:t>
            </a:r>
            <a:r>
              <a:rPr lang="en-US" altLang="zh-TW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SAR</a:t>
            </a:r>
            <a:r>
              <a:rPr lang="zh-TW" altLang="en-US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溫度晃動變小。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２．後續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EF I/F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SAR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溫修後，預計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Pull 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會進行上升，大量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D/O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放流量（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40T/D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）調整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>
                <a:solidFill>
                  <a:srgbClr val="FF0000"/>
                </a:solidFill>
              </a:rPr>
              <a:t>→</a:t>
            </a:r>
            <a:r>
              <a:rPr lang="en-US" altLang="zh-TW">
                <a:solidFill>
                  <a:srgbClr val="FF0000"/>
                </a:solidFill>
              </a:rPr>
              <a:t>BP</a:t>
            </a:r>
            <a:r>
              <a:rPr lang="zh-TW" altLang="en-US">
                <a:solidFill>
                  <a:srgbClr val="FF0000"/>
                </a:solidFill>
              </a:rPr>
              <a:t>出口</a:t>
            </a:r>
            <a:r>
              <a:rPr lang="en-US" altLang="zh-TW">
                <a:solidFill>
                  <a:srgbClr val="FF0000"/>
                </a:solidFill>
              </a:rPr>
              <a:t>D/O</a:t>
            </a:r>
            <a:r>
              <a:rPr lang="zh-TW" altLang="en-US">
                <a:solidFill>
                  <a:srgbClr val="FF0000"/>
                </a:solidFill>
              </a:rPr>
              <a:t>設備不良，無法安定放流，故不進行放流。</a:t>
            </a:r>
            <a:endParaRPr lang="en-US" altLang="zh-TW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991BCD-B6C2-7E20-0A50-154C3A4EB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120" y="1932024"/>
            <a:ext cx="8490232" cy="327992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839D736-A988-CA26-8623-5AFB18F43BDC}"/>
              </a:ext>
            </a:extLst>
          </p:cNvPr>
          <p:cNvSpPr/>
          <p:nvPr/>
        </p:nvSpPr>
        <p:spPr>
          <a:xfrm>
            <a:off x="7815532" y="2467155"/>
            <a:ext cx="1319841" cy="56071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1FE846-1A56-9479-1F7E-4DB1036652C0}"/>
              </a:ext>
            </a:extLst>
          </p:cNvPr>
          <p:cNvSpPr/>
          <p:nvPr/>
        </p:nvSpPr>
        <p:spPr>
          <a:xfrm>
            <a:off x="6616461" y="4614623"/>
            <a:ext cx="577970" cy="5607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476001D-A0F7-6B91-42FD-B88AC26C76C9}"/>
              </a:ext>
            </a:extLst>
          </p:cNvPr>
          <p:cNvSpPr/>
          <p:nvPr/>
        </p:nvSpPr>
        <p:spPr>
          <a:xfrm>
            <a:off x="4445478" y="4620614"/>
            <a:ext cx="1130061" cy="5607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29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8B63DA-721E-A2CE-A182-CA7B3365C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477837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altLang="ja-JP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EF</a:t>
            </a:r>
            <a:r>
              <a:rPr lang="ja-JP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窯</a:t>
            </a:r>
            <a:r>
              <a:rPr lang="en-US" altLang="ja-JP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0.2</a:t>
            </a:r>
            <a:r>
              <a:rPr lang="en-US" altLang="zh-TW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t</a:t>
            </a:r>
            <a:r>
              <a:rPr lang="zh-TW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水貼資料比對</a:t>
            </a:r>
          </a:p>
        </p:txBody>
      </p:sp>
      <p:sp>
        <p:nvSpPr>
          <p:cNvPr id="48" name="副標題 4">
            <a:extLst>
              <a:ext uri="{FF2B5EF4-FFF2-40B4-BE49-F238E27FC236}">
                <a16:creationId xmlns:a16="http://schemas.microsoft.com/office/drawing/2014/main" id="{F9AD4DFE-DC23-170C-C3D1-44F5C8D4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461" y="5460219"/>
            <a:ext cx="8307679" cy="949313"/>
          </a:xfrm>
        </p:spPr>
        <p:txBody>
          <a:bodyPr>
            <a:normAutofit/>
          </a:bodyPr>
          <a:lstStyle/>
          <a:p>
            <a:pPr algn="just"/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◎ </a:t>
            </a:r>
            <a:r>
              <a:rPr lang="en-US" altLang="zh-TW" sz="2000">
                <a:highlight>
                  <a:srgbClr val="FFFF00"/>
                </a:highlight>
              </a:rPr>
              <a:t>0.2t</a:t>
            </a:r>
            <a:r>
              <a:rPr lang="zh-TW" altLang="en-US" sz="2000">
                <a:highlight>
                  <a:srgbClr val="FFFF00"/>
                </a:highlight>
              </a:rPr>
              <a:t>針對改善</a:t>
            </a:r>
            <a:r>
              <a:rPr lang="en-US" altLang="zh-TW" sz="2000">
                <a:highlight>
                  <a:srgbClr val="FFFF00"/>
                </a:highlight>
              </a:rPr>
              <a:t>WIDE</a:t>
            </a:r>
            <a:r>
              <a:rPr lang="zh-TW" altLang="en-US" sz="2000">
                <a:highlight>
                  <a:srgbClr val="FFFF00"/>
                </a:highlight>
              </a:rPr>
              <a:t>→</a:t>
            </a:r>
            <a:r>
              <a:rPr lang="en-US" altLang="zh-TW" sz="2000">
                <a:highlight>
                  <a:srgbClr val="FFFF00"/>
                </a:highlight>
              </a:rPr>
              <a:t>NARROW BATH</a:t>
            </a:r>
            <a:r>
              <a:rPr lang="zh-TW" altLang="en-US" sz="2000">
                <a:highlight>
                  <a:srgbClr val="FFFF00"/>
                </a:highlight>
              </a:rPr>
              <a:t>的溫度梯度，水貼平坦度均在規格</a:t>
            </a:r>
            <a:endParaRPr lang="en-US" altLang="zh-TW" sz="2000">
              <a:highlight>
                <a:srgbClr val="FFFF00"/>
              </a:highlight>
            </a:endParaRPr>
          </a:p>
          <a:p>
            <a:pPr algn="just"/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◎ </a:t>
            </a:r>
            <a:r>
              <a:rPr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同樣有對應</a:t>
            </a:r>
            <a:r>
              <a:rPr lang="en-US" altLang="zh-TW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3bay hanger</a:t>
            </a:r>
            <a:r>
              <a:rPr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溫度操作成形區功率振替，有些微良化感度</a:t>
            </a:r>
            <a:endParaRPr lang="en-US" altLang="zh-TW" sz="2000">
              <a:highlight>
                <a:srgbClr val="FFFF00"/>
              </a:highlight>
            </a:endParaRPr>
          </a:p>
        </p:txBody>
      </p:sp>
      <p:sp>
        <p:nvSpPr>
          <p:cNvPr id="53" name="投影片編號版面配置區 3">
            <a:extLst>
              <a:ext uri="{FF2B5EF4-FFF2-40B4-BE49-F238E27FC236}">
                <a16:creationId xmlns:a16="http://schemas.microsoft.com/office/drawing/2014/main" id="{1382D6C4-9767-D95D-036C-8AF6E346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107321E-284E-4529-8B9D-88669C4D65E3}" type="slidenum">
              <a:rPr lang="zh-TW" altLang="en-US" sz="2800" smtClean="0">
                <a:solidFill>
                  <a:srgbClr val="C00000"/>
                </a:solidFill>
                <a:highlight>
                  <a:srgbClr val="FFFF00"/>
                </a:highlight>
              </a:rPr>
              <a:t>23</a:t>
            </a:fld>
            <a:endParaRPr lang="zh-TW" altLang="en-US" sz="28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B017C267-0672-1639-B683-5EBF5899E7C6}"/>
              </a:ext>
            </a:extLst>
          </p:cNvPr>
          <p:cNvGrpSpPr/>
          <p:nvPr/>
        </p:nvGrpSpPr>
        <p:grpSpPr>
          <a:xfrm>
            <a:off x="163460" y="961167"/>
            <a:ext cx="5850477" cy="3833786"/>
            <a:chOff x="163460" y="961167"/>
            <a:chExt cx="5850477" cy="3833786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37D97CC-5E69-4E3F-7798-7AB80A757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460" y="961167"/>
              <a:ext cx="5850477" cy="172607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CFC2155D-EF4C-2856-4E47-B6B1FDBB1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460" y="2983341"/>
              <a:ext cx="5850477" cy="1715171"/>
            </a:xfrm>
            <a:prstGeom prst="rect">
              <a:avLst/>
            </a:prstGeom>
          </p:spPr>
        </p:pic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CE6D688D-BF7C-1BD3-C63B-49B5512BED07}"/>
                </a:ext>
              </a:extLst>
            </p:cNvPr>
            <p:cNvSpPr txBox="1"/>
            <p:nvPr/>
          </p:nvSpPr>
          <p:spPr>
            <a:xfrm>
              <a:off x="1606065" y="4240955"/>
              <a:ext cx="4047390" cy="55399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600"/>
                <a:t>EF </a:t>
              </a:r>
              <a:r>
                <a:rPr lang="en-US" altLang="zh-TW" sz="1400"/>
                <a:t>26</a:t>
              </a:r>
              <a:r>
                <a:rPr lang="zh-TW" altLang="en-US" sz="1400"/>
                <a:t>→</a:t>
              </a:r>
              <a:r>
                <a:rPr lang="en-US" altLang="zh-TW" sz="1400"/>
                <a:t>3</a:t>
              </a:r>
              <a:r>
                <a:rPr lang="en-US" altLang="zh-TW" sz="1400" baseline="30000"/>
                <a:t>rd</a:t>
              </a:r>
              <a:r>
                <a:rPr lang="en-US" altLang="zh-TW" sz="1400"/>
                <a:t> 32t/d </a:t>
              </a:r>
              <a:r>
                <a:rPr lang="zh-TW" altLang="en-US" sz="1400"/>
                <a:t>→</a:t>
              </a:r>
              <a:r>
                <a:rPr lang="en-US" altLang="zh-TW" sz="1400"/>
                <a:t>4</a:t>
              </a:r>
              <a:r>
                <a:rPr lang="en-US" altLang="zh-TW" sz="1400" baseline="30000"/>
                <a:t>th</a:t>
              </a:r>
              <a:r>
                <a:rPr lang="en-US" altLang="zh-TW" sz="1400"/>
                <a:t> 33t/d        </a:t>
              </a:r>
              <a:r>
                <a:rPr lang="zh-TW" altLang="en-US" sz="1400"/>
                <a:t>→</a:t>
              </a:r>
              <a:r>
                <a:rPr lang="en-US" altLang="zh-TW" sz="1400"/>
                <a:t>5</a:t>
              </a:r>
              <a:r>
                <a:rPr lang="en-US" altLang="zh-TW" sz="1400" baseline="30000"/>
                <a:t>th</a:t>
              </a:r>
              <a:r>
                <a:rPr lang="en-US" altLang="zh-TW" sz="1400"/>
                <a:t> 35t/d</a:t>
              </a:r>
            </a:p>
            <a:p>
              <a:r>
                <a:rPr lang="en-US" altLang="zh-TW" sz="1400"/>
                <a:t>    321</a:t>
              </a:r>
              <a:r>
                <a:rPr lang="zh-TW" altLang="en-US" sz="1400"/>
                <a:t>→</a:t>
              </a:r>
              <a:r>
                <a:rPr lang="en-US" altLang="zh-TW" sz="1400"/>
                <a:t>405m/h  </a:t>
              </a:r>
              <a:r>
                <a:rPr lang="zh-TW" altLang="en-US" sz="1400"/>
                <a:t>→</a:t>
              </a:r>
              <a:r>
                <a:rPr lang="en-US" altLang="zh-TW" sz="1400"/>
                <a:t>405m/h          </a:t>
              </a:r>
              <a:r>
                <a:rPr lang="zh-TW" altLang="en-US" sz="1400"/>
                <a:t>→</a:t>
              </a:r>
              <a:r>
                <a:rPr lang="en-US" altLang="zh-TW" sz="1400"/>
                <a:t>413m/h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4435B1F4-2F17-CC33-8744-D264848A5E8C}"/>
                </a:ext>
              </a:extLst>
            </p:cNvPr>
            <p:cNvSpPr txBox="1"/>
            <p:nvPr/>
          </p:nvSpPr>
          <p:spPr>
            <a:xfrm>
              <a:off x="747349" y="4240955"/>
              <a:ext cx="858716" cy="5232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400"/>
                <a:t>YF </a:t>
              </a:r>
              <a:r>
                <a:rPr lang="en-US" altLang="zh-TW" sz="1200"/>
                <a:t>27.5t/d</a:t>
              </a:r>
            </a:p>
            <a:p>
              <a:r>
                <a:rPr lang="en-US" altLang="zh-TW" sz="1400"/>
                <a:t>315m/h</a:t>
              </a:r>
            </a:p>
          </p:txBody>
        </p:sp>
        <p:sp>
          <p:nvSpPr>
            <p:cNvPr id="19" name="正方形/長方形 20">
              <a:extLst>
                <a:ext uri="{FF2B5EF4-FFF2-40B4-BE49-F238E27FC236}">
                  <a16:creationId xmlns:a16="http://schemas.microsoft.com/office/drawing/2014/main" id="{EB77852E-4BFF-261C-607E-8A1B631EF162}"/>
                </a:ext>
              </a:extLst>
            </p:cNvPr>
            <p:cNvSpPr/>
            <p:nvPr/>
          </p:nvSpPr>
          <p:spPr>
            <a:xfrm>
              <a:off x="747349" y="1173881"/>
              <a:ext cx="858716" cy="3318321"/>
            </a:xfrm>
            <a:prstGeom prst="rect">
              <a:avLst/>
            </a:prstGeom>
            <a:solidFill>
              <a:srgbClr val="FF7C80">
                <a:alpha val="20000"/>
              </a:srgbClr>
            </a:solidFill>
            <a:ln>
              <a:solidFill>
                <a:srgbClr val="92D050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22">
              <a:extLst>
                <a:ext uri="{FF2B5EF4-FFF2-40B4-BE49-F238E27FC236}">
                  <a16:creationId xmlns:a16="http://schemas.microsoft.com/office/drawing/2014/main" id="{216D769D-C972-FC20-6E70-C7E54FEE208D}"/>
                </a:ext>
              </a:extLst>
            </p:cNvPr>
            <p:cNvSpPr/>
            <p:nvPr/>
          </p:nvSpPr>
          <p:spPr>
            <a:xfrm>
              <a:off x="1606066" y="1239544"/>
              <a:ext cx="3985842" cy="2970633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solidFill>
                <a:srgbClr val="92D050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BF914487-9093-760F-9072-5532E756E3D0}"/>
              </a:ext>
            </a:extLst>
          </p:cNvPr>
          <p:cNvGrpSpPr/>
          <p:nvPr/>
        </p:nvGrpSpPr>
        <p:grpSpPr>
          <a:xfrm>
            <a:off x="6178065" y="959404"/>
            <a:ext cx="5850477" cy="3857525"/>
            <a:chOff x="6178065" y="959404"/>
            <a:chExt cx="5850477" cy="3857525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161373F6-BACC-88EA-B40D-235317F13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8065" y="959404"/>
              <a:ext cx="5850477" cy="1715171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855D762-DB98-2D1C-266A-A97B32AEC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8065" y="2972134"/>
              <a:ext cx="5850477" cy="1726073"/>
            </a:xfrm>
            <a:prstGeom prst="rect">
              <a:avLst/>
            </a:prstGeom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28D23932-8933-8972-A213-517FCD74FBDC}"/>
                </a:ext>
              </a:extLst>
            </p:cNvPr>
            <p:cNvSpPr txBox="1"/>
            <p:nvPr/>
          </p:nvSpPr>
          <p:spPr>
            <a:xfrm>
              <a:off x="7649312" y="4262931"/>
              <a:ext cx="4047390" cy="55399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600"/>
                <a:t>EF </a:t>
              </a:r>
              <a:r>
                <a:rPr lang="en-US" altLang="zh-TW" sz="1400"/>
                <a:t>26</a:t>
              </a:r>
              <a:r>
                <a:rPr lang="zh-TW" altLang="en-US" sz="1400"/>
                <a:t>→</a:t>
              </a:r>
              <a:r>
                <a:rPr lang="en-US" altLang="zh-TW" sz="1400"/>
                <a:t>3</a:t>
              </a:r>
              <a:r>
                <a:rPr lang="en-US" altLang="zh-TW" sz="1400" baseline="30000"/>
                <a:t>rd</a:t>
              </a:r>
              <a:r>
                <a:rPr lang="en-US" altLang="zh-TW" sz="1400"/>
                <a:t> 32t/d </a:t>
              </a:r>
              <a:r>
                <a:rPr lang="zh-TW" altLang="en-US" sz="1400"/>
                <a:t>→</a:t>
              </a:r>
              <a:r>
                <a:rPr lang="en-US" altLang="zh-TW" sz="1400"/>
                <a:t>4</a:t>
              </a:r>
              <a:r>
                <a:rPr lang="en-US" altLang="zh-TW" sz="1400" baseline="30000"/>
                <a:t>th</a:t>
              </a:r>
              <a:r>
                <a:rPr lang="en-US" altLang="zh-TW" sz="1400"/>
                <a:t> 33t/d        </a:t>
              </a:r>
              <a:r>
                <a:rPr lang="zh-TW" altLang="en-US" sz="1400"/>
                <a:t>→</a:t>
              </a:r>
              <a:r>
                <a:rPr lang="en-US" altLang="zh-TW" sz="1400"/>
                <a:t>5</a:t>
              </a:r>
              <a:r>
                <a:rPr lang="en-US" altLang="zh-TW" sz="1400" baseline="30000"/>
                <a:t>th</a:t>
              </a:r>
              <a:r>
                <a:rPr lang="en-US" altLang="zh-TW" sz="1400"/>
                <a:t> 35t/d</a:t>
              </a:r>
            </a:p>
            <a:p>
              <a:r>
                <a:rPr lang="en-US" altLang="zh-TW" sz="1400"/>
                <a:t>    321</a:t>
              </a:r>
              <a:r>
                <a:rPr lang="zh-TW" altLang="en-US" sz="1400"/>
                <a:t>→</a:t>
              </a:r>
              <a:r>
                <a:rPr lang="en-US" altLang="zh-TW" sz="1400"/>
                <a:t>405m/h  </a:t>
              </a:r>
              <a:r>
                <a:rPr lang="zh-TW" altLang="en-US" sz="1400"/>
                <a:t>→</a:t>
              </a:r>
              <a:r>
                <a:rPr lang="en-US" altLang="zh-TW" sz="1400"/>
                <a:t>405m/h          </a:t>
              </a:r>
              <a:r>
                <a:rPr lang="zh-TW" altLang="en-US" sz="1400"/>
                <a:t>→</a:t>
              </a:r>
              <a:r>
                <a:rPr lang="en-US" altLang="zh-TW" sz="1400"/>
                <a:t>413m/h</a:t>
              </a: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B856723D-E8AA-2A06-72C4-4CC854222325}"/>
                </a:ext>
              </a:extLst>
            </p:cNvPr>
            <p:cNvSpPr txBox="1"/>
            <p:nvPr/>
          </p:nvSpPr>
          <p:spPr>
            <a:xfrm>
              <a:off x="6790596" y="4262931"/>
              <a:ext cx="858716" cy="5232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400"/>
                <a:t>YF </a:t>
              </a:r>
              <a:r>
                <a:rPr lang="en-US" altLang="zh-TW" sz="1200"/>
                <a:t>27.5t/d</a:t>
              </a:r>
            </a:p>
            <a:p>
              <a:r>
                <a:rPr lang="en-US" altLang="zh-TW" sz="1400"/>
                <a:t>315m/h</a:t>
              </a:r>
            </a:p>
          </p:txBody>
        </p:sp>
        <p:sp>
          <p:nvSpPr>
            <p:cNvPr id="23" name="正方形/長方形 20">
              <a:extLst>
                <a:ext uri="{FF2B5EF4-FFF2-40B4-BE49-F238E27FC236}">
                  <a16:creationId xmlns:a16="http://schemas.microsoft.com/office/drawing/2014/main" id="{B7CE7C31-8ECC-CF8C-4F39-6C37883404B1}"/>
                </a:ext>
              </a:extLst>
            </p:cNvPr>
            <p:cNvSpPr/>
            <p:nvPr/>
          </p:nvSpPr>
          <p:spPr>
            <a:xfrm>
              <a:off x="6790596" y="1195857"/>
              <a:ext cx="858716" cy="3318321"/>
            </a:xfrm>
            <a:prstGeom prst="rect">
              <a:avLst/>
            </a:prstGeom>
            <a:solidFill>
              <a:srgbClr val="FF7C80">
                <a:alpha val="20000"/>
              </a:srgbClr>
            </a:solidFill>
            <a:ln>
              <a:solidFill>
                <a:srgbClr val="92D050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2">
              <a:extLst>
                <a:ext uri="{FF2B5EF4-FFF2-40B4-BE49-F238E27FC236}">
                  <a16:creationId xmlns:a16="http://schemas.microsoft.com/office/drawing/2014/main" id="{E2AE071F-79BB-14E9-50C3-2ACCDE5B584D}"/>
                </a:ext>
              </a:extLst>
            </p:cNvPr>
            <p:cNvSpPr/>
            <p:nvPr/>
          </p:nvSpPr>
          <p:spPr>
            <a:xfrm>
              <a:off x="7649313" y="1261520"/>
              <a:ext cx="3985842" cy="2970633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solidFill>
                <a:srgbClr val="92D050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8327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8B63DA-721E-A2CE-A182-CA7B3365C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477837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ja-JP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まとめ</a:t>
            </a:r>
            <a:endParaRPr lang="zh-TW" altLang="en-US" sz="2800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5" name="投影片編號版面配置區 3">
            <a:extLst>
              <a:ext uri="{FF2B5EF4-FFF2-40B4-BE49-F238E27FC236}">
                <a16:creationId xmlns:a16="http://schemas.microsoft.com/office/drawing/2014/main" id="{720176C6-A13F-889E-C04B-3BD19C3E9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107321E-284E-4529-8B9D-88669C4D65E3}" type="slidenum">
              <a:rPr lang="zh-TW" altLang="en-US" sz="2800" smtClean="0">
                <a:solidFill>
                  <a:srgbClr val="C00000"/>
                </a:solidFill>
                <a:highlight>
                  <a:srgbClr val="FFFF00"/>
                </a:highlight>
              </a:rPr>
              <a:t>24</a:t>
            </a:fld>
            <a:endParaRPr lang="zh-TW" altLang="en-US" sz="28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7" name="副標題 4">
            <a:extLst>
              <a:ext uri="{FF2B5EF4-FFF2-40B4-BE49-F238E27FC236}">
                <a16:creationId xmlns:a16="http://schemas.microsoft.com/office/drawing/2014/main" id="{60D6DFA8-7820-89E9-B468-2313CF4BE7DF}"/>
              </a:ext>
            </a:extLst>
          </p:cNvPr>
          <p:cNvSpPr txBox="1">
            <a:spLocks/>
          </p:cNvSpPr>
          <p:nvPr/>
        </p:nvSpPr>
        <p:spPr>
          <a:xfrm>
            <a:off x="452761" y="596900"/>
            <a:ext cx="10960614" cy="5925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en-US" sz="1600">
                <a:highlight>
                  <a:srgbClr val="FFFF00"/>
                </a:highlight>
                <a:latin typeface="+mn-ea"/>
              </a:rPr>
              <a:t>平坦度</a:t>
            </a:r>
            <a:r>
              <a:rPr lang="ja-JP" altLang="en-US" sz="1600">
                <a:highlight>
                  <a:srgbClr val="FFFF00"/>
                </a:highlight>
                <a:latin typeface="+mn-ea"/>
              </a:rPr>
              <a:t>対応</a:t>
            </a:r>
            <a:r>
              <a:rPr lang="zh-TW" altLang="en-US" sz="1600">
                <a:highlight>
                  <a:srgbClr val="FFFF00"/>
                </a:highlight>
                <a:latin typeface="+mn-ea"/>
              </a:rPr>
              <a:t>：</a:t>
            </a:r>
            <a:endParaRPr lang="en-US" altLang="zh-TW" sz="1600">
              <a:highlight>
                <a:srgbClr val="FFFF00"/>
              </a:highlight>
              <a:latin typeface="+mn-ea"/>
            </a:endParaRPr>
          </a:p>
          <a:p>
            <a:pPr algn="just"/>
            <a:r>
              <a:rPr lang="ja-JP" altLang="en-US" sz="1600">
                <a:latin typeface="+mn-ea"/>
              </a:rPr>
              <a:t>①</a:t>
            </a:r>
            <a:r>
              <a:rPr lang="en-US" altLang="zh-TW" sz="1600">
                <a:latin typeface="+mn-ea"/>
              </a:rPr>
              <a:t>WIDE</a:t>
            </a:r>
            <a:r>
              <a:rPr lang="zh-TW" altLang="en-US" sz="1600">
                <a:latin typeface="+mn-ea"/>
              </a:rPr>
              <a:t>→</a:t>
            </a:r>
            <a:r>
              <a:rPr lang="en-US" altLang="zh-TW" sz="1600">
                <a:latin typeface="+mn-ea"/>
              </a:rPr>
              <a:t>NARROW </a:t>
            </a:r>
            <a:r>
              <a:rPr lang="ja-JP" altLang="en-US" sz="1600">
                <a:latin typeface="+mn-ea"/>
              </a:rPr>
              <a:t>温度勾配緩和により平坦度安定</a:t>
            </a:r>
            <a:r>
              <a:rPr lang="zh-TW" altLang="en-US" sz="1600">
                <a:latin typeface="+mn-ea"/>
              </a:rPr>
              <a:t>；</a:t>
            </a:r>
            <a:endParaRPr lang="en-US" altLang="zh-TW" sz="1600">
              <a:latin typeface="+mn-ea"/>
            </a:endParaRPr>
          </a:p>
          <a:p>
            <a:pPr algn="just"/>
            <a:r>
              <a:rPr lang="ja-JP" altLang="en-US" sz="1600">
                <a:latin typeface="+mn-ea"/>
              </a:rPr>
              <a:t>②</a:t>
            </a:r>
            <a:r>
              <a:rPr lang="en-US" altLang="ja-JP" sz="1600">
                <a:latin typeface="+mn-ea"/>
              </a:rPr>
              <a:t>Wide</a:t>
            </a:r>
            <a:r>
              <a:rPr lang="ja-JP" altLang="en-US" sz="1600">
                <a:latin typeface="+mn-ea"/>
              </a:rPr>
              <a:t>域総出力一定で</a:t>
            </a:r>
            <a:r>
              <a:rPr lang="en-US" altLang="ja-JP" sz="1600">
                <a:latin typeface="+mn-ea"/>
              </a:rPr>
              <a:t>4BAY</a:t>
            </a:r>
            <a:r>
              <a:rPr lang="ja-JP" altLang="en-US" sz="1600">
                <a:latin typeface="+mn-ea"/>
              </a:rPr>
              <a:t>温度下げ→平坦度良化と成形安定の両立</a:t>
            </a:r>
            <a:r>
              <a:rPr lang="zh-TW" altLang="en-US" sz="1600">
                <a:latin typeface="+mn-ea"/>
              </a:rPr>
              <a:t>；</a:t>
            </a:r>
            <a:endParaRPr lang="en-US" altLang="zh-TW" sz="1600">
              <a:latin typeface="+mn-ea"/>
            </a:endParaRPr>
          </a:p>
          <a:p>
            <a:pPr algn="just"/>
            <a:r>
              <a:rPr lang="ja-JP" altLang="en-US" sz="1600">
                <a:latin typeface="+mn-ea"/>
              </a:rPr>
              <a:t>→</a:t>
            </a:r>
            <a:r>
              <a:rPr lang="en-US" altLang="ja-JP" sz="1600">
                <a:latin typeface="+mn-ea"/>
              </a:rPr>
              <a:t>PULL</a:t>
            </a:r>
            <a:r>
              <a:rPr lang="ja-JP" altLang="en-US" sz="1600">
                <a:latin typeface="+mn-ea"/>
              </a:rPr>
              <a:t> </a:t>
            </a:r>
            <a:r>
              <a:rPr lang="en-US" altLang="ja-JP" sz="1600">
                <a:latin typeface="+mn-ea"/>
              </a:rPr>
              <a:t>UP</a:t>
            </a:r>
            <a:r>
              <a:rPr lang="ja-JP" altLang="en-US" sz="1600">
                <a:latin typeface="+mn-ea"/>
              </a:rPr>
              <a:t>可能になった</a:t>
            </a:r>
            <a:endParaRPr lang="en-US" altLang="zh-TW" sz="1600">
              <a:latin typeface="+mn-ea"/>
            </a:endParaRPr>
          </a:p>
          <a:p>
            <a:pPr algn="just"/>
            <a:r>
              <a:rPr lang="en-US" altLang="zh-TW" sz="1600">
                <a:highlight>
                  <a:srgbClr val="FFFF00"/>
                </a:highlight>
                <a:latin typeface="+mn-ea"/>
              </a:rPr>
              <a:t>BOS</a:t>
            </a:r>
            <a:r>
              <a:rPr lang="ja-JP" altLang="en-US" sz="1600">
                <a:highlight>
                  <a:srgbClr val="FFFF00"/>
                </a:highlight>
                <a:latin typeface="+mn-ea"/>
              </a:rPr>
              <a:t>対応</a:t>
            </a:r>
            <a:r>
              <a:rPr lang="zh-TW" altLang="en-US" sz="1600">
                <a:highlight>
                  <a:srgbClr val="FFFF00"/>
                </a:highlight>
                <a:latin typeface="+mn-ea"/>
              </a:rPr>
              <a:t>：</a:t>
            </a:r>
            <a:endParaRPr lang="en-US" altLang="zh-TW" sz="1600">
              <a:highlight>
                <a:srgbClr val="FFFF00"/>
              </a:highlight>
              <a:latin typeface="+mn-ea"/>
            </a:endParaRPr>
          </a:p>
          <a:p>
            <a:pPr algn="just"/>
            <a:r>
              <a:rPr lang="ja-JP" altLang="en-US" sz="1600">
                <a:latin typeface="+mn-ea"/>
              </a:rPr>
              <a:t>◎</a:t>
            </a:r>
            <a:r>
              <a:rPr lang="en-US" altLang="ja-JP" sz="1600">
                <a:latin typeface="+mn-ea"/>
              </a:rPr>
              <a:t> 0.2t</a:t>
            </a:r>
            <a:r>
              <a:rPr lang="ja-JP" altLang="en-US" sz="1600">
                <a:latin typeface="+mn-ea"/>
              </a:rPr>
              <a:t>の採板は</a:t>
            </a:r>
            <a:r>
              <a:rPr lang="en-US" altLang="ja-JP" sz="1600">
                <a:latin typeface="+mn-ea"/>
              </a:rPr>
              <a:t>Pull up</a:t>
            </a:r>
            <a:r>
              <a:rPr lang="ja-JP" altLang="en-US" sz="1600">
                <a:latin typeface="+mn-ea"/>
              </a:rPr>
              <a:t>と</a:t>
            </a:r>
            <a:r>
              <a:rPr lang="en-US" altLang="ja-JP" sz="1600">
                <a:latin typeface="+mn-ea"/>
              </a:rPr>
              <a:t>WBF</a:t>
            </a:r>
            <a:r>
              <a:rPr lang="ja-JP" altLang="en-US" sz="1600">
                <a:latin typeface="+mn-ea"/>
              </a:rPr>
              <a:t>の増強によって、</a:t>
            </a:r>
            <a:r>
              <a:rPr lang="en-US" altLang="ja-JP" sz="1600">
                <a:latin typeface="+mn-ea"/>
              </a:rPr>
              <a:t>BOS</a:t>
            </a:r>
            <a:r>
              <a:rPr lang="ja-JP" altLang="en-US" sz="1600">
                <a:latin typeface="+mn-ea"/>
              </a:rPr>
              <a:t>の欠点が良化、安定</a:t>
            </a:r>
            <a:r>
              <a:rPr lang="zh-TW" altLang="en-US" sz="1600">
                <a:latin typeface="+mn-ea"/>
              </a:rPr>
              <a:t>；</a:t>
            </a:r>
            <a:endParaRPr lang="en-US" altLang="zh-TW" sz="1600">
              <a:latin typeface="+mn-ea"/>
            </a:endParaRPr>
          </a:p>
          <a:p>
            <a:pPr algn="just"/>
            <a:r>
              <a:rPr lang="ja-JP" altLang="en-US" sz="1600">
                <a:latin typeface="+mn-ea"/>
              </a:rPr>
              <a:t>◎ </a:t>
            </a:r>
            <a:r>
              <a:rPr lang="en-US" altLang="ja-JP" sz="1600">
                <a:highlight>
                  <a:srgbClr val="FFFF00"/>
                </a:highlight>
                <a:latin typeface="+mn-ea"/>
              </a:rPr>
              <a:t>0.15t</a:t>
            </a:r>
            <a:r>
              <a:rPr lang="ja-JP" altLang="en-US" sz="1600">
                <a:highlight>
                  <a:srgbClr val="FFFF00"/>
                </a:highlight>
                <a:latin typeface="+mn-ea"/>
              </a:rPr>
              <a:t>の</a:t>
            </a:r>
            <a:r>
              <a:rPr lang="en-US" altLang="ja-JP" sz="1600">
                <a:highlight>
                  <a:srgbClr val="FFFF00"/>
                </a:highlight>
                <a:latin typeface="+mn-ea"/>
              </a:rPr>
              <a:t>BOS</a:t>
            </a:r>
            <a:r>
              <a:rPr lang="ja-JP" altLang="en-US" sz="1600">
                <a:highlight>
                  <a:srgbClr val="FFFF00"/>
                </a:highlight>
                <a:latin typeface="+mn-ea"/>
              </a:rPr>
              <a:t>が失透物や他の原因からの影響かも</a:t>
            </a:r>
            <a:endParaRPr lang="en-US" altLang="zh-TW" sz="1600">
              <a:highlight>
                <a:srgbClr val="FFFF00"/>
              </a:highlight>
              <a:latin typeface="+mn-ea"/>
            </a:endParaRPr>
          </a:p>
          <a:p>
            <a:pPr algn="just"/>
            <a:endParaRPr lang="en-US" altLang="zh-TW" sz="1600">
              <a:highlight>
                <a:srgbClr val="FFFF00"/>
              </a:highlight>
              <a:latin typeface="+mn-ea"/>
            </a:endParaRPr>
          </a:p>
          <a:p>
            <a:pPr algn="just"/>
            <a:endParaRPr lang="en-US" altLang="zh-TW" sz="1600">
              <a:highlight>
                <a:srgbClr val="FFFF00"/>
              </a:highlight>
              <a:latin typeface="+mn-ea"/>
            </a:endParaRPr>
          </a:p>
          <a:p>
            <a:pPr algn="just"/>
            <a:endParaRPr lang="en-US" altLang="zh-TW" sz="1600">
              <a:highlight>
                <a:srgbClr val="FFFF00"/>
              </a:highlight>
              <a:latin typeface="+mn-ea"/>
            </a:endParaRPr>
          </a:p>
          <a:p>
            <a:pPr algn="just"/>
            <a:endParaRPr lang="en-US" altLang="zh-TW" sz="1600">
              <a:highlight>
                <a:srgbClr val="FFFF00"/>
              </a:highlight>
              <a:latin typeface="+mn-ea"/>
            </a:endParaRPr>
          </a:p>
          <a:p>
            <a:pPr algn="just"/>
            <a:endParaRPr lang="en-US" altLang="zh-TW" sz="1600">
              <a:highlight>
                <a:srgbClr val="FFFF00"/>
              </a:highlight>
              <a:latin typeface="+mn-ea"/>
            </a:endParaRPr>
          </a:p>
          <a:p>
            <a:pPr algn="just"/>
            <a:r>
              <a:rPr lang="en-US" altLang="zh-TW" sz="1600">
                <a:highlight>
                  <a:srgbClr val="FFFF00"/>
                </a:highlight>
                <a:latin typeface="+mn-ea"/>
              </a:rPr>
              <a:t>Sr-Si</a:t>
            </a:r>
            <a:r>
              <a:rPr lang="zh-TW" altLang="en-US" sz="1600">
                <a:highlight>
                  <a:srgbClr val="FFFF00"/>
                </a:highlight>
                <a:latin typeface="+mn-ea"/>
              </a:rPr>
              <a:t>失透物</a:t>
            </a:r>
            <a:r>
              <a:rPr lang="ja-JP" altLang="en-US" sz="1600">
                <a:highlight>
                  <a:srgbClr val="FFFF00"/>
                </a:highlight>
                <a:latin typeface="+mn-ea"/>
              </a:rPr>
              <a:t>対応</a:t>
            </a:r>
            <a:r>
              <a:rPr lang="zh-TW" altLang="en-US" sz="1600">
                <a:highlight>
                  <a:srgbClr val="FFFF00"/>
                </a:highlight>
                <a:latin typeface="+mn-ea"/>
              </a:rPr>
              <a:t>：</a:t>
            </a:r>
            <a:endParaRPr lang="en-US" altLang="zh-TW" sz="1600">
              <a:highlight>
                <a:srgbClr val="FFFF00"/>
              </a:highlight>
              <a:latin typeface="+mn-ea"/>
            </a:endParaRPr>
          </a:p>
          <a:p>
            <a:pPr algn="just"/>
            <a:r>
              <a:rPr lang="ja-JP" altLang="en-US" sz="1600">
                <a:latin typeface="+mn-ea"/>
              </a:rPr>
              <a:t>◎失透異物は時間経過により減少</a:t>
            </a:r>
            <a:r>
              <a:rPr lang="zh-TW" altLang="en-US" sz="1600">
                <a:latin typeface="+mn-ea"/>
              </a:rPr>
              <a:t>；</a:t>
            </a:r>
            <a:endParaRPr lang="en-US" altLang="zh-TW" sz="1600">
              <a:latin typeface="+mn-ea"/>
            </a:endParaRPr>
          </a:p>
          <a:p>
            <a:pPr algn="just"/>
            <a:r>
              <a:rPr lang="zh-TW" altLang="en-US" sz="1600">
                <a:latin typeface="+mn-ea"/>
              </a:rPr>
              <a:t>→</a:t>
            </a:r>
            <a:r>
              <a:rPr lang="ja-JP" altLang="en-US" sz="1600">
                <a:latin typeface="+mn-ea"/>
              </a:rPr>
              <a:t>薄板ー薄板間の期間で</a:t>
            </a:r>
            <a:r>
              <a:rPr lang="en-US" altLang="ja-JP" sz="1600">
                <a:latin typeface="+mn-ea"/>
              </a:rPr>
              <a:t>WBTH</a:t>
            </a:r>
            <a:r>
              <a:rPr lang="ja-JP" altLang="en-US" sz="1600">
                <a:latin typeface="+mn-ea"/>
              </a:rPr>
              <a:t>上昇による失透異物</a:t>
            </a:r>
            <a:endParaRPr lang="en-US" altLang="ja-JP" sz="1600">
              <a:latin typeface="+mn-ea"/>
            </a:endParaRPr>
          </a:p>
          <a:p>
            <a:pPr algn="just"/>
            <a:r>
              <a:rPr lang="en-US" altLang="ja-JP" sz="1600">
                <a:latin typeface="+mn-ea"/>
              </a:rPr>
              <a:t>    </a:t>
            </a:r>
            <a:r>
              <a:rPr lang="ja-JP" altLang="en-US" sz="1600">
                <a:latin typeface="+mn-ea"/>
              </a:rPr>
              <a:t>払い出し促進対応の効果有り（</a:t>
            </a:r>
            <a:r>
              <a:rPr lang="en-US" altLang="ja-JP" sz="1600">
                <a:latin typeface="+mn-ea"/>
              </a:rPr>
              <a:t>5th</a:t>
            </a:r>
            <a:r>
              <a:rPr lang="ja-JP" altLang="en-US" sz="1600">
                <a:latin typeface="+mn-ea"/>
              </a:rPr>
              <a:t>は発生無し）</a:t>
            </a:r>
            <a:r>
              <a:rPr lang="zh-TW" altLang="en-US" sz="1600">
                <a:latin typeface="+mn-ea"/>
              </a:rPr>
              <a:t>；</a:t>
            </a:r>
            <a:endParaRPr lang="en-US" altLang="zh-TW" sz="1600">
              <a:latin typeface="+mn-ea"/>
            </a:endParaRPr>
          </a:p>
          <a:p>
            <a:pPr algn="just"/>
            <a:r>
              <a:rPr lang="ja-JP" altLang="en-US" sz="1600">
                <a:latin typeface="+mn-ea"/>
              </a:rPr>
              <a:t>今後課題</a:t>
            </a:r>
            <a:r>
              <a:rPr lang="zh-TW" altLang="en-US" sz="1600">
                <a:latin typeface="+mn-ea"/>
              </a:rPr>
              <a:t>：</a:t>
            </a:r>
            <a:r>
              <a:rPr lang="en-US" altLang="zh-TW" sz="1600">
                <a:highlight>
                  <a:srgbClr val="FFFF00"/>
                </a:highlight>
                <a:latin typeface="+mn-ea"/>
              </a:rPr>
              <a:t>0.15t BOS</a:t>
            </a:r>
            <a:r>
              <a:rPr lang="ja-JP" altLang="en-US" sz="1600">
                <a:highlight>
                  <a:srgbClr val="FFFF00"/>
                </a:highlight>
                <a:latin typeface="+mn-ea"/>
              </a:rPr>
              <a:t>欠点が</a:t>
            </a:r>
            <a:r>
              <a:rPr lang="en-US" altLang="zh-TW" sz="1600">
                <a:highlight>
                  <a:srgbClr val="FFFF00"/>
                </a:highlight>
                <a:latin typeface="+mn-ea"/>
              </a:rPr>
              <a:t>spout</a:t>
            </a:r>
            <a:r>
              <a:rPr lang="ja-JP" altLang="en-US" sz="1600">
                <a:highlight>
                  <a:srgbClr val="FFFF00"/>
                </a:highlight>
                <a:latin typeface="+mn-ea"/>
              </a:rPr>
              <a:t>温度</a:t>
            </a:r>
            <a:r>
              <a:rPr lang="en-US" altLang="zh-TW" sz="1600">
                <a:highlight>
                  <a:srgbClr val="FFFF00"/>
                </a:highlight>
                <a:latin typeface="+mn-ea"/>
              </a:rPr>
              <a:t>+30</a:t>
            </a:r>
            <a:r>
              <a:rPr lang="zh-TW" altLang="en-US" sz="1600">
                <a:highlight>
                  <a:srgbClr val="FFFF00"/>
                </a:highlight>
                <a:latin typeface="+mn-ea"/>
              </a:rPr>
              <a:t>℃</a:t>
            </a:r>
            <a:r>
              <a:rPr lang="ja-JP" altLang="en-US" sz="1600">
                <a:highlight>
                  <a:srgbClr val="FFFF00"/>
                </a:highlight>
                <a:latin typeface="+mn-ea"/>
              </a:rPr>
              <a:t>しても改善されない</a:t>
            </a:r>
            <a:endParaRPr lang="en-US" altLang="zh-TW" sz="1600">
              <a:highlight>
                <a:srgbClr val="FFFF00"/>
              </a:highlight>
              <a:latin typeface="+mn-ea"/>
            </a:endParaRPr>
          </a:p>
          <a:p>
            <a:pPr algn="just"/>
            <a:r>
              <a:rPr lang="en-US" altLang="zh-TW" sz="1600">
                <a:latin typeface="+mn-ea"/>
              </a:rPr>
              <a:t>                   </a:t>
            </a:r>
            <a:r>
              <a:rPr lang="ja-JP" altLang="en-US" sz="1600">
                <a:highlight>
                  <a:srgbClr val="FFFF00"/>
                </a:highlight>
                <a:latin typeface="+mn-ea"/>
              </a:rPr>
              <a:t>画像分布は他の</a:t>
            </a:r>
            <a:r>
              <a:rPr lang="zh-TW" altLang="en-US" sz="1600">
                <a:highlight>
                  <a:srgbClr val="FFFF00"/>
                </a:highlight>
                <a:latin typeface="+mn-ea"/>
              </a:rPr>
              <a:t>失透</a:t>
            </a:r>
            <a:r>
              <a:rPr lang="ja-JP" altLang="en-US" sz="1600">
                <a:highlight>
                  <a:srgbClr val="FFFF00"/>
                </a:highlight>
                <a:latin typeface="+mn-ea"/>
              </a:rPr>
              <a:t>異物からの影響を受けた可能</a:t>
            </a:r>
            <a:r>
              <a:rPr lang="zh-TW" altLang="en-US" sz="1600">
                <a:highlight>
                  <a:srgbClr val="FFFF00"/>
                </a:highlight>
                <a:latin typeface="+mn-ea"/>
              </a:rPr>
              <a:t>；</a:t>
            </a:r>
            <a:endParaRPr lang="en-US" altLang="zh-TW" sz="1600">
              <a:highlight>
                <a:srgbClr val="FFFF00"/>
              </a:highlight>
              <a:latin typeface="+mn-ea"/>
            </a:endParaRPr>
          </a:p>
          <a:p>
            <a:pPr algn="just"/>
            <a:endParaRPr lang="en-US" altLang="zh-TW" sz="1600">
              <a:highlight>
                <a:srgbClr val="FFFF00"/>
              </a:highlight>
              <a:latin typeface="+mn-ea"/>
            </a:endParaRPr>
          </a:p>
          <a:p>
            <a:pPr algn="just"/>
            <a:endParaRPr lang="en-US" altLang="zh-TW" sz="1600">
              <a:latin typeface="+mn-ea"/>
            </a:endParaRPr>
          </a:p>
          <a:p>
            <a:pPr algn="just"/>
            <a:endParaRPr lang="en-US" altLang="zh-TW" sz="1600">
              <a:latin typeface="+mn-ea"/>
            </a:endParaRPr>
          </a:p>
          <a:p>
            <a:pPr algn="just"/>
            <a:endParaRPr lang="en-US" altLang="zh-TW" sz="1600">
              <a:highlight>
                <a:srgbClr val="FFFF00"/>
              </a:highlight>
              <a:latin typeface="+mn-ea"/>
            </a:endParaRPr>
          </a:p>
          <a:p>
            <a:pPr algn="just"/>
            <a:endParaRPr lang="en-US" altLang="zh-TW" sz="1600">
              <a:highlight>
                <a:srgbClr val="FFFF00"/>
              </a:highlight>
              <a:latin typeface="+mn-ea"/>
            </a:endParaRPr>
          </a:p>
          <a:p>
            <a:pPr algn="just"/>
            <a:endParaRPr lang="en-US" altLang="zh-TW" sz="1600">
              <a:latin typeface="+mn-ea"/>
            </a:endParaRPr>
          </a:p>
        </p:txBody>
      </p:sp>
      <p:graphicFrame>
        <p:nvGraphicFramePr>
          <p:cNvPr id="36" name="表格 36">
            <a:extLst>
              <a:ext uri="{FF2B5EF4-FFF2-40B4-BE49-F238E27FC236}">
                <a16:creationId xmlns:a16="http://schemas.microsoft.com/office/drawing/2014/main" id="{387D45C5-C87C-7296-B562-2F54B5C8C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062634"/>
              </p:ext>
            </p:extLst>
          </p:nvPr>
        </p:nvGraphicFramePr>
        <p:xfrm>
          <a:off x="569519" y="2964508"/>
          <a:ext cx="10098481" cy="1657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333">
                  <a:extLst>
                    <a:ext uri="{9D8B030D-6E8A-4147-A177-3AD203B41FA5}">
                      <a16:colId xmlns:a16="http://schemas.microsoft.com/office/drawing/2014/main" val="1902466025"/>
                    </a:ext>
                  </a:extLst>
                </a:gridCol>
                <a:gridCol w="4460160">
                  <a:extLst>
                    <a:ext uri="{9D8B030D-6E8A-4147-A177-3AD203B41FA5}">
                      <a16:colId xmlns:a16="http://schemas.microsoft.com/office/drawing/2014/main" val="4041334577"/>
                    </a:ext>
                  </a:extLst>
                </a:gridCol>
                <a:gridCol w="1718685">
                  <a:extLst>
                    <a:ext uri="{9D8B030D-6E8A-4147-A177-3AD203B41FA5}">
                      <a16:colId xmlns:a16="http://schemas.microsoft.com/office/drawing/2014/main" val="424874242"/>
                    </a:ext>
                  </a:extLst>
                </a:gridCol>
                <a:gridCol w="2295303">
                  <a:extLst>
                    <a:ext uri="{9D8B030D-6E8A-4147-A177-3AD203B41FA5}">
                      <a16:colId xmlns:a16="http://schemas.microsoft.com/office/drawing/2014/main" val="2390003708"/>
                    </a:ext>
                  </a:extLst>
                </a:gridCol>
              </a:tblGrid>
              <a:tr h="202901">
                <a:tc>
                  <a:txBody>
                    <a:bodyPr/>
                    <a:lstStyle/>
                    <a:p>
                      <a:r>
                        <a:rPr lang="en-US" altLang="zh-TW" sz="1400"/>
                        <a:t>BOS</a:t>
                      </a:r>
                      <a:r>
                        <a:rPr lang="ja-JP" altLang="en-US" sz="1400"/>
                        <a:t>起因</a:t>
                      </a:r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/>
                        <a:t>現象</a:t>
                      </a:r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/>
                        <a:t>対策</a:t>
                      </a:r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/>
                        <a:t>リスク</a:t>
                      </a:r>
                      <a:endParaRPr lang="zh-TW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972885"/>
                  </a:ext>
                </a:extLst>
              </a:tr>
              <a:tr h="450272">
                <a:tc>
                  <a:txBody>
                    <a:bodyPr/>
                    <a:lstStyle/>
                    <a:p>
                      <a:r>
                        <a:rPr lang="en-US" altLang="zh-TW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WBF</a:t>
                      </a:r>
                      <a:r>
                        <a:rPr lang="ja-JP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弱くなる</a:t>
                      </a:r>
                      <a:endParaRPr lang="zh-TW" altLang="en-US" sz="1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PULL UP</a:t>
                      </a:r>
                      <a:r>
                        <a:rPr lang="ja-JP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または</a:t>
                      </a:r>
                      <a:r>
                        <a:rPr lang="en-US" altLang="zh-TW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WBTH</a:t>
                      </a:r>
                      <a:r>
                        <a:rPr lang="ja-JP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出力</a:t>
                      </a:r>
                      <a:r>
                        <a:rPr lang="zh-TW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上昇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WBTH</a:t>
                      </a:r>
                      <a:r>
                        <a:rPr lang="ja-JP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出力</a:t>
                      </a:r>
                      <a:r>
                        <a:rPr lang="zh-TW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上昇</a:t>
                      </a:r>
                      <a:endParaRPr lang="en-US" altLang="zh-TW" sz="1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r>
                        <a:rPr lang="en-US" altLang="zh-TW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I/F</a:t>
                      </a:r>
                      <a:r>
                        <a:rPr lang="ja-JP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昇温</a:t>
                      </a:r>
                      <a:endParaRPr lang="en-US" altLang="zh-TW" sz="1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r>
                        <a:rPr lang="en-US" altLang="zh-TW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Pull UP</a:t>
                      </a:r>
                      <a:endParaRPr lang="zh-TW" altLang="en-US" sz="1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WBTH</a:t>
                      </a:r>
                      <a:r>
                        <a:rPr lang="ja-JP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の</a:t>
                      </a:r>
                      <a:r>
                        <a:rPr lang="zh-TW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使用</a:t>
                      </a:r>
                      <a:r>
                        <a:rPr lang="ja-JP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寿命減少</a:t>
                      </a:r>
                      <a:endParaRPr lang="en-US" altLang="zh-TW" sz="1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endParaRPr lang="en-US" altLang="zh-TW" sz="1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r>
                        <a:rPr lang="zh-TW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板折</a:t>
                      </a:r>
                      <a:r>
                        <a:rPr lang="ja-JP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対応と</a:t>
                      </a:r>
                      <a:r>
                        <a:rPr lang="en-US" altLang="zh-TW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COLD</a:t>
                      </a:r>
                      <a:r>
                        <a:rPr lang="ja-JP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引込</a:t>
                      </a:r>
                      <a:r>
                        <a:rPr lang="zh-TW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偏移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949012"/>
                  </a:ext>
                </a:extLst>
              </a:tr>
              <a:tr h="316858">
                <a:tc>
                  <a:txBody>
                    <a:bodyPr/>
                    <a:lstStyle/>
                    <a:p>
                      <a:r>
                        <a:rPr lang="zh-TW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素地</a:t>
                      </a:r>
                      <a:r>
                        <a:rPr lang="ja-JP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と</a:t>
                      </a:r>
                      <a:r>
                        <a:rPr lang="zh-TW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異物</a:t>
                      </a:r>
                      <a:r>
                        <a:rPr lang="ja-JP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の接触</a:t>
                      </a:r>
                      <a:endParaRPr lang="zh-TW" altLang="en-US" sz="1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素地面上昇後</a:t>
                      </a:r>
                      <a:r>
                        <a:rPr lang="ja-JP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、</a:t>
                      </a:r>
                      <a:r>
                        <a:rPr lang="en-US" altLang="zh-TW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WBT</a:t>
                      </a:r>
                      <a:r>
                        <a:rPr lang="zh-TW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異物</a:t>
                      </a:r>
                      <a:r>
                        <a:rPr lang="ja-JP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や</a:t>
                      </a:r>
                      <a:r>
                        <a:rPr lang="zh-TW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煉瓦</a:t>
                      </a:r>
                      <a:r>
                        <a:rPr lang="ja-JP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の接触で</a:t>
                      </a:r>
                      <a:r>
                        <a:rPr lang="en-US" altLang="zh-TW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BOS</a:t>
                      </a:r>
                      <a:r>
                        <a:rPr lang="ja-JP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になる</a:t>
                      </a:r>
                      <a:endParaRPr lang="zh-TW" altLang="en-US" sz="1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WBT</a:t>
                      </a:r>
                      <a:r>
                        <a:rPr lang="zh-TW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掃除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板</a:t>
                      </a:r>
                      <a:r>
                        <a:rPr lang="ja-JP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割れ</a:t>
                      </a:r>
                      <a:endParaRPr lang="zh-TW" altLang="en-US" sz="1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264820"/>
                  </a:ext>
                </a:extLst>
              </a:tr>
              <a:tr h="202901">
                <a:tc>
                  <a:txBody>
                    <a:bodyPr/>
                    <a:lstStyle/>
                    <a:p>
                      <a:r>
                        <a:rPr lang="en-US" altLang="zh-TW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Sr-Si</a:t>
                      </a:r>
                      <a:r>
                        <a:rPr lang="zh-TW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失透物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失透物</a:t>
                      </a:r>
                      <a:r>
                        <a:rPr lang="ja-JP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欠点が減少してから、</a:t>
                      </a:r>
                      <a:r>
                        <a:rPr lang="en-US" altLang="zh-TW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BOS</a:t>
                      </a:r>
                      <a:r>
                        <a:rPr lang="ja-JP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突発がもうない</a:t>
                      </a:r>
                      <a:endParaRPr lang="zh-TW" altLang="en-US" sz="1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I/F</a:t>
                      </a:r>
                      <a:r>
                        <a:rPr lang="ja-JP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昇温で欠点</a:t>
                      </a:r>
                      <a:r>
                        <a:rPr lang="zh-TW" altLang="en-US" sz="140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流出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9919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55DD71D3-EE53-AFF8-C133-2766B7F5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814" y="4922186"/>
            <a:ext cx="2804403" cy="170702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038EDD1-B726-6627-52FB-AC98DC1A8B24}"/>
              </a:ext>
            </a:extLst>
          </p:cNvPr>
          <p:cNvSpPr/>
          <p:nvPr/>
        </p:nvSpPr>
        <p:spPr>
          <a:xfrm>
            <a:off x="7484681" y="4546600"/>
            <a:ext cx="3052562" cy="217487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>
                <a:solidFill>
                  <a:srgbClr val="0000FF"/>
                </a:solidFill>
              </a:rPr>
              <a:t>薄板</a:t>
            </a:r>
            <a:r>
              <a:rPr lang="en-US" altLang="zh-TW">
                <a:solidFill>
                  <a:srgbClr val="0000FF"/>
                </a:solidFill>
              </a:rPr>
              <a:t>5</a:t>
            </a:r>
            <a:r>
              <a:rPr lang="en-US" altLang="zh-TW" baseline="30000">
                <a:solidFill>
                  <a:srgbClr val="0000FF"/>
                </a:solidFill>
              </a:rPr>
              <a:t>th</a:t>
            </a:r>
            <a:r>
              <a:rPr lang="en-US" altLang="zh-TW">
                <a:solidFill>
                  <a:srgbClr val="0000FF"/>
                </a:solidFill>
              </a:rPr>
              <a:t> 0.15t BOS</a:t>
            </a:r>
          </a:p>
        </p:txBody>
      </p:sp>
    </p:spTree>
    <p:extLst>
      <p:ext uri="{BB962C8B-B14F-4D97-AF65-F5344CB8AC3E}">
        <p14:creationId xmlns:p14="http://schemas.microsoft.com/office/powerpoint/2010/main" val="216694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49AF1F81-6579-0AC9-8594-039522B5E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036"/>
          <a:stretch/>
        </p:blipFill>
        <p:spPr>
          <a:xfrm>
            <a:off x="33985" y="3599843"/>
            <a:ext cx="1786803" cy="256758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210DDF7-5D32-C8B4-FE5B-551892D72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442" y="136525"/>
            <a:ext cx="10499558" cy="580651"/>
          </a:xfrm>
          <a:solidFill>
            <a:schemeClr val="accent5">
              <a:lumMod val="75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ja-JP" altLang="en-US" sz="32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欠点状況説明</a:t>
            </a:r>
            <a:r>
              <a:rPr lang="en-US" altLang="zh-TW" sz="32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-Sr-Si</a:t>
            </a:r>
            <a:r>
              <a:rPr lang="zh-TW" altLang="en-US" sz="32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失透物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EEA102-75A2-5C61-ABE8-E9FCFE73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107321E-284E-4529-8B9D-88669C4D65E3}" type="slidenum">
              <a:rPr lang="zh-TW" altLang="en-US" sz="2800" smtClean="0">
                <a:solidFill>
                  <a:srgbClr val="C00000"/>
                </a:solidFill>
                <a:highlight>
                  <a:srgbClr val="FFFF00"/>
                </a:highlight>
              </a:rPr>
              <a:t>25</a:t>
            </a:fld>
            <a:endParaRPr lang="zh-TW" altLang="en-US" sz="28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16" name="副標題 4">
            <a:extLst>
              <a:ext uri="{FF2B5EF4-FFF2-40B4-BE49-F238E27FC236}">
                <a16:creationId xmlns:a16="http://schemas.microsoft.com/office/drawing/2014/main" id="{E4550BC4-0443-A809-7E85-798ADB722790}"/>
              </a:ext>
            </a:extLst>
          </p:cNvPr>
          <p:cNvSpPr txBox="1">
            <a:spLocks/>
          </p:cNvSpPr>
          <p:nvPr/>
        </p:nvSpPr>
        <p:spPr>
          <a:xfrm>
            <a:off x="168442" y="782588"/>
            <a:ext cx="4725118" cy="2511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US" altLang="zh-TW" sz="2000">
                <a:latin typeface="Meiryo UI" panose="020B0604030504040204" pitchFamily="34" charset="-128"/>
                <a:ea typeface="Meiryo UI" panose="020B0604030504040204" pitchFamily="34" charset="-128"/>
              </a:rPr>
              <a:t>EF</a:t>
            </a:r>
            <a:r>
              <a:rPr lang="zh-TW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窯</a:t>
            </a:r>
            <a:r>
              <a:rPr lang="en-US" altLang="ja-JP" sz="2000">
                <a:latin typeface="Meiryo UI" panose="020B0604030504040204" pitchFamily="34" charset="-128"/>
                <a:ea typeface="Meiryo UI" panose="020B0604030504040204" pitchFamily="34" charset="-128"/>
              </a:rPr>
              <a:t>AN-</a:t>
            </a:r>
            <a:r>
              <a:rPr lang="en-US" altLang="ja-JP" sz="2000" err="1">
                <a:latin typeface="Meiryo UI" panose="020B0604030504040204" pitchFamily="34" charset="-128"/>
                <a:ea typeface="Meiryo UI" panose="020B0604030504040204" pitchFamily="34" charset="-128"/>
              </a:rPr>
              <a:t>wizus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切り替え後、</a:t>
            </a:r>
            <a:r>
              <a:rPr lang="en-US" altLang="ja-JP" sz="2000">
                <a:latin typeface="Meiryo UI" panose="020B0604030504040204" pitchFamily="34" charset="-128"/>
                <a:ea typeface="Meiryo UI" panose="020B0604030504040204" pitchFamily="34" charset="-128"/>
              </a:rPr>
              <a:t>0.2t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以下の採板で</a:t>
            </a:r>
            <a:r>
              <a:rPr lang="en-US" altLang="ja-JP" sz="2000">
                <a:latin typeface="Meiryo UI" panose="020B0604030504040204" pitchFamily="34" charset="-128"/>
                <a:ea typeface="Meiryo UI" panose="020B0604030504040204" pitchFamily="34" charset="-128"/>
              </a:rPr>
              <a:t>WBT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で大量の</a:t>
            </a:r>
            <a:r>
              <a:rPr lang="en-US" altLang="ja-JP" sz="2000">
                <a:latin typeface="Meiryo UI" panose="020B0604030504040204" pitchFamily="34" charset="-128"/>
                <a:ea typeface="Meiryo UI" panose="020B0604030504040204" pitchFamily="34" charset="-128"/>
              </a:rPr>
              <a:t>Sr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失透物が生成。時間経過とともに、</a:t>
            </a:r>
            <a:r>
              <a:rPr lang="en-US" altLang="ja-JP" sz="2000">
                <a:latin typeface="Meiryo UI" panose="020B0604030504040204" pitchFamily="34" charset="-128"/>
                <a:ea typeface="Meiryo UI" panose="020B0604030504040204" pitchFamily="34" charset="-128"/>
              </a:rPr>
              <a:t>Sr-Si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失透物が持続的に流出し、密度が下げた</a:t>
            </a:r>
            <a:r>
              <a:rPr lang="zh-TW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zh-TW" sz="20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C8E58FC-2AF8-D5B0-78CC-B3FB9FC2A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05871"/>
            <a:ext cx="5518775" cy="2093328"/>
          </a:xfrm>
          <a:prstGeom prst="rect">
            <a:avLst/>
          </a:prstGeom>
        </p:spPr>
      </p:pic>
      <p:graphicFrame>
        <p:nvGraphicFramePr>
          <p:cNvPr id="32" name="表格 32">
            <a:extLst>
              <a:ext uri="{FF2B5EF4-FFF2-40B4-BE49-F238E27FC236}">
                <a16:creationId xmlns:a16="http://schemas.microsoft.com/office/drawing/2014/main" id="{AB6467E1-8831-C24D-13E2-B01733D7CB9E}"/>
              </a:ext>
            </a:extLst>
          </p:cNvPr>
          <p:cNvGraphicFramePr>
            <a:graphicFrameLocks noGrp="1"/>
          </p:cNvGraphicFramePr>
          <p:nvPr/>
        </p:nvGraphicFramePr>
        <p:xfrm>
          <a:off x="168442" y="2008578"/>
          <a:ext cx="4582163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318">
                  <a:extLst>
                    <a:ext uri="{9D8B030D-6E8A-4147-A177-3AD203B41FA5}">
                      <a16:colId xmlns:a16="http://schemas.microsoft.com/office/drawing/2014/main" val="2132320426"/>
                    </a:ext>
                  </a:extLst>
                </a:gridCol>
                <a:gridCol w="692468">
                  <a:extLst>
                    <a:ext uri="{9D8B030D-6E8A-4147-A177-3AD203B41FA5}">
                      <a16:colId xmlns:a16="http://schemas.microsoft.com/office/drawing/2014/main" val="1816750501"/>
                    </a:ext>
                  </a:extLst>
                </a:gridCol>
                <a:gridCol w="657543">
                  <a:extLst>
                    <a:ext uri="{9D8B030D-6E8A-4147-A177-3AD203B41FA5}">
                      <a16:colId xmlns:a16="http://schemas.microsoft.com/office/drawing/2014/main" val="1505253619"/>
                    </a:ext>
                  </a:extLst>
                </a:gridCol>
                <a:gridCol w="554355">
                  <a:extLst>
                    <a:ext uri="{9D8B030D-6E8A-4147-A177-3AD203B41FA5}">
                      <a16:colId xmlns:a16="http://schemas.microsoft.com/office/drawing/2014/main" val="2595242435"/>
                    </a:ext>
                  </a:extLst>
                </a:gridCol>
                <a:gridCol w="657543">
                  <a:extLst>
                    <a:ext uri="{9D8B030D-6E8A-4147-A177-3AD203B41FA5}">
                      <a16:colId xmlns:a16="http://schemas.microsoft.com/office/drawing/2014/main" val="4234770435"/>
                    </a:ext>
                  </a:extLst>
                </a:gridCol>
                <a:gridCol w="692468">
                  <a:extLst>
                    <a:ext uri="{9D8B030D-6E8A-4147-A177-3AD203B41FA5}">
                      <a16:colId xmlns:a16="http://schemas.microsoft.com/office/drawing/2014/main" val="1985481172"/>
                    </a:ext>
                  </a:extLst>
                </a:gridCol>
                <a:gridCol w="692468">
                  <a:extLst>
                    <a:ext uri="{9D8B030D-6E8A-4147-A177-3AD203B41FA5}">
                      <a16:colId xmlns:a16="http://schemas.microsoft.com/office/drawing/2014/main" val="2972331405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600"/>
                        <a:t>採板</a:t>
                      </a:r>
                      <a:endParaRPr lang="en-US" altLang="zh-TW" sz="1600"/>
                    </a:p>
                    <a:p>
                      <a:pPr algn="ctr"/>
                      <a:r>
                        <a:rPr lang="zh-TW" altLang="en-US" sz="1600"/>
                        <a:t>時程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3</a:t>
                      </a:r>
                      <a:r>
                        <a:rPr lang="zh-TW" altLang="en-US" sz="1600"/>
                        <a:t>月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r>
                        <a:rPr lang="en-US" altLang="zh-TW" sz="1600"/>
                        <a:t>0.15t</a:t>
                      </a:r>
                      <a:endParaRPr lang="zh-TW" altLang="en-US" sz="16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5</a:t>
                      </a:r>
                      <a:r>
                        <a:rPr lang="zh-TW" altLang="en-US" sz="1600"/>
                        <a:t>月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r>
                        <a:rPr lang="en-US" altLang="zh-TW" sz="1600"/>
                        <a:t>0.15t</a:t>
                      </a:r>
                      <a:endParaRPr lang="zh-TW" altLang="en-US" sz="16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7</a:t>
                      </a:r>
                      <a:r>
                        <a:rPr lang="zh-TW" altLang="en-US" sz="1600"/>
                        <a:t>月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r>
                        <a:rPr lang="en-US" altLang="zh-TW" sz="1600"/>
                        <a:t>0.15t</a:t>
                      </a:r>
                      <a:endParaRPr lang="zh-TW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28299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r>
                        <a:rPr lang="zh-TW" altLang="en-US" sz="1600"/>
                        <a:t>採板時程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0.2t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0.15t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0.2t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0.15t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0.2t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0.15t</a:t>
                      </a:r>
                      <a:endParaRPr lang="zh-TW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234819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Sr-Si</a:t>
                      </a:r>
                    </a:p>
                    <a:p>
                      <a:pPr algn="ctr"/>
                      <a:r>
                        <a:rPr lang="zh-TW" altLang="en-US" sz="1600"/>
                        <a:t>密度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0.235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0.1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0.015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0.004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501380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8B40ABF6-5ACC-CAC7-199B-5E3E3A7ABD95}"/>
              </a:ext>
            </a:extLst>
          </p:cNvPr>
          <p:cNvSpPr txBox="1"/>
          <p:nvPr/>
        </p:nvSpPr>
        <p:spPr>
          <a:xfrm>
            <a:off x="8910143" y="1578717"/>
            <a:ext cx="3113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Spout</a:t>
            </a:r>
            <a:r>
              <a:rPr lang="ja-JP" altLang="en-US" sz="14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昇温による</a:t>
            </a:r>
            <a:r>
              <a:rPr lang="zh-TW" altLang="en-US" sz="14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失透物</a:t>
            </a:r>
            <a:r>
              <a:rPr lang="ja-JP" altLang="en-US" sz="14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を払い出し</a:t>
            </a:r>
            <a:endParaRPr lang="zh-TW" altLang="en-US" sz="140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4B5F78FD-CE97-82C6-82AD-6DC408F2F687}"/>
              </a:ext>
            </a:extLst>
          </p:cNvPr>
          <p:cNvCxnSpPr>
            <a:cxnSpLocks/>
          </p:cNvCxnSpPr>
          <p:nvPr/>
        </p:nvCxnSpPr>
        <p:spPr>
          <a:xfrm flipV="1">
            <a:off x="8835610" y="1881491"/>
            <a:ext cx="1479463" cy="330635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C0B5CCD-DCB9-3A43-1C03-20ADDA83F087}"/>
              </a:ext>
            </a:extLst>
          </p:cNvPr>
          <p:cNvSpPr txBox="1"/>
          <p:nvPr/>
        </p:nvSpPr>
        <p:spPr>
          <a:xfrm>
            <a:off x="1197905" y="6402545"/>
            <a:ext cx="980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→薄板ー薄板間の期間で</a:t>
            </a:r>
            <a:r>
              <a:rPr kumimoji="1" lang="en-US" altLang="ja-JP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WBTH</a:t>
            </a:r>
            <a:r>
              <a:rPr kumimoji="1" lang="ja-JP" altLang="en-US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上昇による失透異物払い出し促進対応の効果有り（</a:t>
            </a:r>
            <a:r>
              <a:rPr kumimoji="1" lang="en-US" altLang="ja-JP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kumimoji="1" lang="en-US" altLang="ja-JP" baseline="300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th</a:t>
            </a:r>
            <a:r>
              <a:rPr kumimoji="1" lang="ja-JP" altLang="en-US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は発生無し）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E7BC7A3-BD19-D0CD-1802-58BFA58BE4D3}"/>
              </a:ext>
            </a:extLst>
          </p:cNvPr>
          <p:cNvSpPr txBox="1"/>
          <p:nvPr/>
        </p:nvSpPr>
        <p:spPr>
          <a:xfrm>
            <a:off x="1103453" y="6054160"/>
            <a:ext cx="330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・失透異物は時間経過により減少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3EB9289-6DB6-718E-D3DE-250F646077A9}"/>
              </a:ext>
            </a:extLst>
          </p:cNvPr>
          <p:cNvSpPr txBox="1"/>
          <p:nvPr/>
        </p:nvSpPr>
        <p:spPr>
          <a:xfrm>
            <a:off x="4270454" y="2995550"/>
            <a:ext cx="33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徐々に減少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176CEAA-C3F3-4575-19B6-46824FAB2341}"/>
              </a:ext>
            </a:extLst>
          </p:cNvPr>
          <p:cNvSpPr txBox="1"/>
          <p:nvPr/>
        </p:nvSpPr>
        <p:spPr>
          <a:xfrm>
            <a:off x="6095999" y="5988156"/>
            <a:ext cx="5518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失透物は</a:t>
            </a:r>
            <a:r>
              <a:rPr kumimoji="1"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Sr</a:t>
            </a:r>
            <a:r>
              <a:rPr kumimoji="1"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長石で</a:t>
            </a:r>
            <a:r>
              <a:rPr kumimoji="1"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WIZUS</a:t>
            </a:r>
            <a:r>
              <a:rPr kumimoji="1"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温度（</a:t>
            </a:r>
            <a:r>
              <a:rPr kumimoji="1"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1250</a:t>
            </a:r>
            <a:r>
              <a:rPr kumimoji="1"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℃）で発生しやすい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AAEFFE2-CEBD-C09C-FF71-1E4078468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30" y="4286743"/>
            <a:ext cx="1785078" cy="15581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D415F8E-DB84-5722-8DD7-262EF4363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971" y="4304494"/>
            <a:ext cx="1786803" cy="155810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9A82A41-D5F7-EEA3-9A11-34087EA85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0769" y="-55755"/>
            <a:ext cx="4241538" cy="3890168"/>
          </a:xfrm>
          <a:prstGeom prst="rect">
            <a:avLst/>
          </a:prstGeom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DE9719AB-46AF-DF12-946B-8E48AD684EDA}"/>
              </a:ext>
            </a:extLst>
          </p:cNvPr>
          <p:cNvCxnSpPr>
            <a:cxnSpLocks/>
          </p:cNvCxnSpPr>
          <p:nvPr/>
        </p:nvCxnSpPr>
        <p:spPr>
          <a:xfrm>
            <a:off x="4837615" y="2262708"/>
            <a:ext cx="3401286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08C2858-3497-F298-524C-9651A32AE907}"/>
              </a:ext>
            </a:extLst>
          </p:cNvPr>
          <p:cNvSpPr/>
          <p:nvPr/>
        </p:nvSpPr>
        <p:spPr>
          <a:xfrm>
            <a:off x="5902005" y="119934"/>
            <a:ext cx="303731" cy="3575466"/>
          </a:xfrm>
          <a:prstGeom prst="rect">
            <a:avLst/>
          </a:prstGeom>
          <a:solidFill>
            <a:srgbClr val="FF7C80">
              <a:alpha val="30196"/>
            </a:srgbClr>
          </a:solidFill>
          <a:ln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4">
            <a:extLst>
              <a:ext uri="{FF2B5EF4-FFF2-40B4-BE49-F238E27FC236}">
                <a16:creationId xmlns:a16="http://schemas.microsoft.com/office/drawing/2014/main" id="{FF59F9EC-CA4E-EDFA-9A62-2195263D981E}"/>
              </a:ext>
            </a:extLst>
          </p:cNvPr>
          <p:cNvSpPr/>
          <p:nvPr/>
        </p:nvSpPr>
        <p:spPr>
          <a:xfrm>
            <a:off x="6703062" y="119350"/>
            <a:ext cx="406434" cy="3575466"/>
          </a:xfrm>
          <a:prstGeom prst="rect">
            <a:avLst/>
          </a:prstGeom>
          <a:solidFill>
            <a:srgbClr val="FF7C80">
              <a:alpha val="30196"/>
            </a:srgbClr>
          </a:solidFill>
          <a:ln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4">
            <a:extLst>
              <a:ext uri="{FF2B5EF4-FFF2-40B4-BE49-F238E27FC236}">
                <a16:creationId xmlns:a16="http://schemas.microsoft.com/office/drawing/2014/main" id="{549176C0-9572-8864-B90E-68D48AC98722}"/>
              </a:ext>
            </a:extLst>
          </p:cNvPr>
          <p:cNvSpPr/>
          <p:nvPr/>
        </p:nvSpPr>
        <p:spPr>
          <a:xfrm>
            <a:off x="7650537" y="111770"/>
            <a:ext cx="406434" cy="3575466"/>
          </a:xfrm>
          <a:prstGeom prst="rect">
            <a:avLst/>
          </a:prstGeom>
          <a:solidFill>
            <a:srgbClr val="FF7C80">
              <a:alpha val="30196"/>
            </a:srgbClr>
          </a:solidFill>
          <a:ln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3926EB-7831-C8DB-204A-B04E133D3240}"/>
              </a:ext>
            </a:extLst>
          </p:cNvPr>
          <p:cNvSpPr txBox="1"/>
          <p:nvPr/>
        </p:nvSpPr>
        <p:spPr>
          <a:xfrm>
            <a:off x="5916632" y="418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薄板期間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83F843B-125B-B51E-5A41-AFD8F86CF604}"/>
              </a:ext>
            </a:extLst>
          </p:cNvPr>
          <p:cNvCxnSpPr>
            <a:cxnSpLocks/>
          </p:cNvCxnSpPr>
          <p:nvPr/>
        </p:nvCxnSpPr>
        <p:spPr>
          <a:xfrm>
            <a:off x="4831354" y="215366"/>
            <a:ext cx="56827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5155287-394A-30EA-A217-161822BB5BF1}"/>
              </a:ext>
            </a:extLst>
          </p:cNvPr>
          <p:cNvSpPr txBox="1"/>
          <p:nvPr/>
        </p:nvSpPr>
        <p:spPr>
          <a:xfrm>
            <a:off x="4759384" y="174439"/>
            <a:ext cx="970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/>
              <a:t>AN-</a:t>
            </a:r>
            <a:r>
              <a:rPr lang="en-US" altLang="zh-TW" sz="1400" err="1"/>
              <a:t>wizus</a:t>
            </a:r>
            <a:endParaRPr lang="zh-TW" altLang="en-US" sz="140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D4D1AA3-E17C-D7FE-C651-861BB6A8FE1A}"/>
              </a:ext>
            </a:extLst>
          </p:cNvPr>
          <p:cNvSpPr txBox="1"/>
          <p:nvPr/>
        </p:nvSpPr>
        <p:spPr>
          <a:xfrm>
            <a:off x="8194690" y="2107852"/>
            <a:ext cx="118712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400"/>
              <a:t>1220</a:t>
            </a:r>
            <a:r>
              <a:rPr lang="zh-TW" altLang="en-US" sz="1400"/>
              <a:t>℃ </a:t>
            </a:r>
            <a:endParaRPr lang="en-US" altLang="zh-TW" sz="1400"/>
          </a:p>
          <a:p>
            <a:r>
              <a:rPr lang="zh-TW" altLang="en-US" sz="1400"/>
              <a:t>失透物生成</a:t>
            </a:r>
          </a:p>
        </p:txBody>
      </p:sp>
    </p:spTree>
    <p:extLst>
      <p:ext uri="{BB962C8B-B14F-4D97-AF65-F5344CB8AC3E}">
        <p14:creationId xmlns:p14="http://schemas.microsoft.com/office/powerpoint/2010/main" val="2883589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8B63DA-721E-A2CE-A182-CA7B3365C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477837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altLang="zh-TW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YF</a:t>
            </a:r>
            <a:r>
              <a:rPr lang="zh-TW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、</a:t>
            </a:r>
            <a:r>
              <a:rPr lang="en-US" altLang="ja-JP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EF</a:t>
            </a:r>
            <a:r>
              <a:rPr lang="ja-JP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窯</a:t>
            </a:r>
            <a:r>
              <a:rPr lang="en-US" altLang="ja-JP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0.15</a:t>
            </a:r>
            <a:r>
              <a:rPr lang="en-US" altLang="zh-TW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t</a:t>
            </a:r>
            <a:r>
              <a:rPr lang="zh-TW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水貼</a:t>
            </a:r>
            <a:r>
              <a:rPr lang="ja-JP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実績比較</a:t>
            </a:r>
            <a:endParaRPr lang="zh-TW" altLang="en-US" sz="2800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DA25D54-EB25-B2B0-1E01-B21930ED4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8" y="2951528"/>
            <a:ext cx="5941864" cy="2145090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273D410F-CD53-2E98-C9B6-FAD1358A1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951" y="627013"/>
            <a:ext cx="5925929" cy="215238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4546551-DCB8-CDDA-EE06-8691E1C4A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156" y="2963864"/>
            <a:ext cx="5941864" cy="2136058"/>
          </a:xfrm>
          <a:prstGeom prst="rect">
            <a:avLst/>
          </a:prstGeom>
        </p:spPr>
      </p:pic>
      <p:sp>
        <p:nvSpPr>
          <p:cNvPr id="48" name="副標題 4">
            <a:extLst>
              <a:ext uri="{FF2B5EF4-FFF2-40B4-BE49-F238E27FC236}">
                <a16:creationId xmlns:a16="http://schemas.microsoft.com/office/drawing/2014/main" id="{F9AD4DFE-DC23-170C-C3D1-44F5C8D4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326" y="5200245"/>
            <a:ext cx="11003179" cy="1621830"/>
          </a:xfrm>
          <a:noFill/>
          <a:ln>
            <a:noFill/>
          </a:ln>
        </p:spPr>
        <p:txBody>
          <a:bodyPr>
            <a:normAutofit/>
          </a:bodyPr>
          <a:lstStyle/>
          <a:p>
            <a:pPr algn="just"/>
            <a:r>
              <a:rPr lang="ja-JP" altLang="en-US" sz="1800" dirty="0"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en-US" altLang="ja-JP" sz="1800" dirty="0">
                <a:latin typeface="Meiryo UI" panose="020B0604030504040204" pitchFamily="34" charset="-128"/>
                <a:ea typeface="Meiryo UI" panose="020B0604030504040204" pitchFamily="34" charset="-128"/>
              </a:rPr>
              <a:t>0.15t</a:t>
            </a:r>
            <a:r>
              <a:rPr lang="ja-JP" altLang="en-US" sz="1800" dirty="0">
                <a:latin typeface="Meiryo UI" panose="020B0604030504040204" pitchFamily="34" charset="-128"/>
                <a:ea typeface="Meiryo UI" panose="020B0604030504040204" pitchFamily="34" charset="-128"/>
              </a:rPr>
              <a:t>は</a:t>
            </a:r>
            <a:r>
              <a:rPr lang="en-US" altLang="ja-JP" sz="1800" dirty="0">
                <a:latin typeface="Meiryo UI" panose="020B0604030504040204" pitchFamily="34" charset="-128"/>
                <a:ea typeface="Meiryo UI" panose="020B0604030504040204" pitchFamily="34" charset="-128"/>
              </a:rPr>
              <a:t>WF</a:t>
            </a:r>
            <a:r>
              <a:rPr lang="ja-JP" altLang="en-US" sz="1800" dirty="0">
                <a:latin typeface="Meiryo UI" panose="020B0604030504040204" pitchFamily="34" charset="-128"/>
                <a:ea typeface="Meiryo UI" panose="020B0604030504040204" pitchFamily="34" charset="-128"/>
              </a:rPr>
              <a:t>が問題で</a:t>
            </a:r>
            <a:r>
              <a:rPr lang="en-US" altLang="ja-JP" sz="1800" dirty="0">
                <a:latin typeface="Meiryo UI" panose="020B0604030504040204" pitchFamily="34" charset="-128"/>
                <a:ea typeface="Meiryo UI" panose="020B0604030504040204" pitchFamily="34" charset="-128"/>
              </a:rPr>
              <a:t>YF</a:t>
            </a:r>
            <a:r>
              <a:rPr lang="ja-JP" altLang="en-US" sz="1800" dirty="0">
                <a:latin typeface="Meiryo UI" panose="020B0604030504040204" pitchFamily="34" charset="-128"/>
                <a:ea typeface="Meiryo UI" panose="020B0604030504040204" pitchFamily="34" charset="-128"/>
              </a:rPr>
              <a:t>は</a:t>
            </a:r>
            <a:r>
              <a:rPr lang="en-US" altLang="ja-JP" sz="1800" dirty="0">
                <a:latin typeface="Meiryo UI" panose="020B0604030504040204" pitchFamily="34" charset="-128"/>
                <a:ea typeface="Meiryo UI" panose="020B0604030504040204" pitchFamily="34" charset="-128"/>
              </a:rPr>
              <a:t>LS</a:t>
            </a:r>
            <a:r>
              <a:rPr lang="ja-JP" altLang="en-US" sz="1800" dirty="0">
                <a:latin typeface="Meiryo UI" panose="020B0604030504040204" pitchFamily="34" charset="-128"/>
                <a:ea typeface="Meiryo UI" panose="020B0604030504040204" pitchFamily="34" charset="-128"/>
              </a:rPr>
              <a:t>を上げられなかった</a:t>
            </a:r>
            <a:endParaRPr lang="en-US" altLang="ja-JP" sz="18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r>
              <a:rPr lang="ja-JP" altLang="en-US" sz="1800" dirty="0"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en-US" altLang="ja-JP" sz="1800" dirty="0">
                <a:latin typeface="Meiryo UI" panose="020B0604030504040204" pitchFamily="34" charset="-128"/>
                <a:ea typeface="Meiryo UI" panose="020B0604030504040204" pitchFamily="34" charset="-128"/>
              </a:rPr>
              <a:t>EF 2</a:t>
            </a:r>
            <a:r>
              <a:rPr lang="en-US" altLang="ja-JP" sz="1800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nd </a:t>
            </a:r>
            <a:r>
              <a:rPr lang="en-US" altLang="ja-JP" sz="1800" dirty="0">
                <a:latin typeface="Meiryo UI" panose="020B0604030504040204" pitchFamily="34" charset="-128"/>
                <a:ea typeface="Meiryo UI" panose="020B0604030504040204" pitchFamily="34" charset="-128"/>
              </a:rPr>
              <a:t>19</a:t>
            </a:r>
            <a:r>
              <a:rPr lang="en-US" altLang="zh-TW" sz="1800" dirty="0">
                <a:latin typeface="Meiryo UI" panose="020B0604030504040204" pitchFamily="34" charset="-128"/>
                <a:ea typeface="Meiryo UI" panose="020B0604030504040204" pitchFamily="34" charset="-128"/>
              </a:rPr>
              <a:t>t/d</a:t>
            </a:r>
            <a:r>
              <a:rPr lang="ja-JP" altLang="en-US" sz="1800" dirty="0">
                <a:latin typeface="Meiryo UI" panose="020B0604030504040204" pitchFamily="34" charset="-128"/>
                <a:ea typeface="Meiryo UI" panose="020B0604030504040204" pitchFamily="34" charset="-128"/>
              </a:rPr>
              <a:t>までは</a:t>
            </a:r>
            <a:r>
              <a:rPr lang="en-US" altLang="ja-JP" sz="1800" dirty="0">
                <a:latin typeface="Meiryo UI" panose="020B0604030504040204" pitchFamily="34" charset="-128"/>
                <a:ea typeface="Meiryo UI" panose="020B0604030504040204" pitchFamily="34" charset="-128"/>
              </a:rPr>
              <a:t>YF</a:t>
            </a:r>
            <a:r>
              <a:rPr lang="ja-JP" altLang="en-US" sz="1800" dirty="0">
                <a:latin typeface="Meiryo UI" panose="020B0604030504040204" pitchFamily="34" charset="-128"/>
                <a:ea typeface="Meiryo UI" panose="020B0604030504040204" pitchFamily="34" charset="-128"/>
              </a:rPr>
              <a:t>同様に平坦度が安定しなかった</a:t>
            </a:r>
            <a:endParaRPr lang="en-US" altLang="ja-JP" sz="18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r>
              <a:rPr lang="ja-JP" altLang="en-US" sz="1800" dirty="0">
                <a:latin typeface="Meiryo UI" panose="020B0604030504040204" pitchFamily="34" charset="-128"/>
                <a:ea typeface="Meiryo UI" panose="020B0604030504040204" pitchFamily="34" charset="-128"/>
              </a:rPr>
              <a:t>  →</a:t>
            </a:r>
            <a:r>
              <a:rPr lang="en-US" altLang="ja-JP" sz="1800" dirty="0">
                <a:latin typeface="Meiryo UI" panose="020B0604030504040204" pitchFamily="34" charset="-128"/>
                <a:ea typeface="Meiryo UI" panose="020B0604030504040204" pitchFamily="34" charset="-128"/>
              </a:rPr>
              <a:t>3</a:t>
            </a:r>
            <a:r>
              <a:rPr lang="en-US" altLang="ja-JP" sz="1800" baseline="30000" dirty="0">
                <a:latin typeface="Meiryo UI" panose="020B0604030504040204" pitchFamily="34" charset="-128"/>
                <a:ea typeface="Meiryo UI" panose="020B0604030504040204" pitchFamily="34" charset="-128"/>
              </a:rPr>
              <a:t>rd</a:t>
            </a:r>
            <a:r>
              <a:rPr lang="ja-JP" altLang="en-US" sz="1800" dirty="0">
                <a:latin typeface="Meiryo UI" panose="020B0604030504040204" pitchFamily="34" charset="-128"/>
                <a:ea typeface="Meiryo UI" panose="020B0604030504040204" pitchFamily="34" charset="-128"/>
              </a:rPr>
              <a:t>以降では、</a:t>
            </a:r>
            <a:r>
              <a:rPr lang="en-US" altLang="ja-JP" sz="1800" dirty="0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 sz="1800" dirty="0">
                <a:latin typeface="Meiryo UI" panose="020B0604030504040204" pitchFamily="34" charset="-128"/>
                <a:ea typeface="Meiryo UI" panose="020B0604030504040204" pitchFamily="34" charset="-128"/>
              </a:rPr>
              <a:t>対応で</a:t>
            </a:r>
            <a:r>
              <a:rPr lang="en-US" altLang="ja-JP" sz="1800" dirty="0">
                <a:latin typeface="Meiryo UI" panose="020B0604030504040204" pitchFamily="34" charset="-128"/>
                <a:ea typeface="Meiryo UI" panose="020B0604030504040204" pitchFamily="34" charset="-128"/>
              </a:rPr>
              <a:t>LS(PULL)</a:t>
            </a:r>
            <a:r>
              <a:rPr lang="ja-JP" altLang="en-US" sz="1800" dirty="0">
                <a:latin typeface="Meiryo UI" panose="020B0604030504040204" pitchFamily="34" charset="-128"/>
                <a:ea typeface="Meiryo UI" panose="020B0604030504040204" pitchFamily="34" charset="-128"/>
              </a:rPr>
              <a:t>を上げざるを得なかった。</a:t>
            </a:r>
            <a:endParaRPr lang="en-US" altLang="ja-JP" sz="18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r>
              <a:rPr lang="ja-JP" altLang="en-US" sz="1800" dirty="0">
                <a:latin typeface="Meiryo UI" panose="020B0604030504040204" pitchFamily="34" charset="-128"/>
                <a:ea typeface="Meiryo UI" panose="020B0604030504040204" pitchFamily="34" charset="-128"/>
              </a:rPr>
              <a:t>       </a:t>
            </a:r>
            <a:r>
              <a:rPr lang="ja-JP" altLang="en-US" sz="1800" dirty="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→結果として、</a:t>
            </a:r>
            <a:r>
              <a:rPr lang="en-US" altLang="ja-JP" sz="1800" dirty="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LS</a:t>
            </a:r>
            <a:r>
              <a:rPr lang="ja-JP" altLang="en-US" sz="1800" dirty="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（</a:t>
            </a:r>
            <a:r>
              <a:rPr lang="en-US" altLang="ja-JP" sz="1800" dirty="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Pull)</a:t>
            </a:r>
            <a:r>
              <a:rPr lang="ja-JP" altLang="en-US" sz="1800" dirty="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を上げたうえで平坦度改善（ばらつき改善）を達成した</a:t>
            </a:r>
            <a:endParaRPr lang="en-US" altLang="zh-TW" sz="1800" dirty="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3" name="投影片編號版面配置區 3">
            <a:extLst>
              <a:ext uri="{FF2B5EF4-FFF2-40B4-BE49-F238E27FC236}">
                <a16:creationId xmlns:a16="http://schemas.microsoft.com/office/drawing/2014/main" id="{1382D6C4-9767-D95D-036C-8AF6E346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107321E-284E-4529-8B9D-88669C4D65E3}" type="slidenum">
              <a:rPr lang="zh-TW" altLang="en-US" sz="2800" smtClean="0">
                <a:solidFill>
                  <a:srgbClr val="C00000"/>
                </a:solidFill>
                <a:highlight>
                  <a:srgbClr val="FFFF00"/>
                </a:highlight>
              </a:rPr>
              <a:t>26</a:t>
            </a:fld>
            <a:endParaRPr lang="zh-TW" altLang="en-US" sz="28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8566C7-12EE-34F3-16D7-66179FF4A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451" y="4492203"/>
            <a:ext cx="5182049" cy="67671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33B4B6A-ABD8-F37A-D0B4-6E9407847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63" y="4492203"/>
            <a:ext cx="5182049" cy="676715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188E0CA-DA63-817F-C200-769D2B62C32F}"/>
              </a:ext>
            </a:extLst>
          </p:cNvPr>
          <p:cNvSpPr/>
          <p:nvPr/>
        </p:nvSpPr>
        <p:spPr>
          <a:xfrm>
            <a:off x="483257" y="3258868"/>
            <a:ext cx="1526958" cy="1233334"/>
          </a:xfrm>
          <a:prstGeom prst="rect">
            <a:avLst/>
          </a:prstGeom>
          <a:solidFill>
            <a:srgbClr val="FF7C80">
              <a:alpha val="20000"/>
            </a:srgbClr>
          </a:solidFill>
          <a:ln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42D13FF-360B-E8E0-A34A-8D6102447A93}"/>
              </a:ext>
            </a:extLst>
          </p:cNvPr>
          <p:cNvSpPr/>
          <p:nvPr/>
        </p:nvSpPr>
        <p:spPr>
          <a:xfrm>
            <a:off x="2029203" y="3227191"/>
            <a:ext cx="774073" cy="1295676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217064AD-8F03-72D3-6A28-EA8FC682D90F}"/>
              </a:ext>
            </a:extLst>
          </p:cNvPr>
          <p:cNvSpPr/>
          <p:nvPr/>
        </p:nvSpPr>
        <p:spPr>
          <a:xfrm>
            <a:off x="2793225" y="3570766"/>
            <a:ext cx="1911875" cy="44578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FF40C39-CD29-F8F9-541A-D6AF7FB03124}"/>
              </a:ext>
            </a:extLst>
          </p:cNvPr>
          <p:cNvSpPr txBox="1"/>
          <p:nvPr/>
        </p:nvSpPr>
        <p:spPr>
          <a:xfrm>
            <a:off x="4080079" y="772727"/>
            <a:ext cx="1439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>
                <a:solidFill>
                  <a:srgbClr val="0000FF"/>
                </a:solidFill>
                <a:highlight>
                  <a:srgbClr val="00FF00"/>
                </a:highlight>
              </a:rPr>
              <a:t>超出規格無</a:t>
            </a:r>
            <a:endParaRPr lang="en-US" altLang="zh-TW" sz="1800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AA3C6F2-7FC6-87C9-39C5-B565C35B6684}"/>
              </a:ext>
            </a:extLst>
          </p:cNvPr>
          <p:cNvSpPr txBox="1"/>
          <p:nvPr/>
        </p:nvSpPr>
        <p:spPr>
          <a:xfrm>
            <a:off x="1179607" y="750751"/>
            <a:ext cx="1596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>
                <a:solidFill>
                  <a:srgbClr val="FF0000"/>
                </a:solidFill>
                <a:highlight>
                  <a:srgbClr val="FFFF00"/>
                </a:highlight>
              </a:rPr>
              <a:t>規格外散發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7ABF892-C81E-58C8-88A7-825CCF856253}"/>
              </a:ext>
            </a:extLst>
          </p:cNvPr>
          <p:cNvSpPr txBox="1"/>
          <p:nvPr/>
        </p:nvSpPr>
        <p:spPr>
          <a:xfrm>
            <a:off x="4181254" y="3023446"/>
            <a:ext cx="14399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200" dirty="0">
                <a:solidFill>
                  <a:srgbClr val="0000FF"/>
                </a:solidFill>
                <a:highlight>
                  <a:srgbClr val="00FF00"/>
                </a:highlight>
              </a:rPr>
              <a:t>超出規格無</a:t>
            </a:r>
            <a:endParaRPr lang="en-US" altLang="zh-TW" sz="1200" dirty="0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55666A6-6B2D-3120-F10B-B35E59A905C2}"/>
              </a:ext>
            </a:extLst>
          </p:cNvPr>
          <p:cNvSpPr txBox="1"/>
          <p:nvPr/>
        </p:nvSpPr>
        <p:spPr>
          <a:xfrm>
            <a:off x="806855" y="3029932"/>
            <a:ext cx="15963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規格外散發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9431ABF7-4D76-289F-110A-7CE56DF3D3C2}"/>
              </a:ext>
            </a:extLst>
          </p:cNvPr>
          <p:cNvSpPr/>
          <p:nvPr/>
        </p:nvSpPr>
        <p:spPr>
          <a:xfrm>
            <a:off x="6567887" y="840414"/>
            <a:ext cx="1526958" cy="3710125"/>
          </a:xfrm>
          <a:prstGeom prst="rect">
            <a:avLst/>
          </a:prstGeom>
          <a:solidFill>
            <a:srgbClr val="FF7C80">
              <a:alpha val="20000"/>
            </a:srgbClr>
          </a:solidFill>
          <a:ln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06F062B-D851-94B4-CC67-A450FE0498C3}"/>
              </a:ext>
            </a:extLst>
          </p:cNvPr>
          <p:cNvSpPr/>
          <p:nvPr/>
        </p:nvSpPr>
        <p:spPr>
          <a:xfrm>
            <a:off x="8113833" y="871080"/>
            <a:ext cx="774073" cy="3710124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9D4C4EEB-662D-5126-23CC-FE41FEDACB1D}"/>
              </a:ext>
            </a:extLst>
          </p:cNvPr>
          <p:cNvSpPr/>
          <p:nvPr/>
        </p:nvSpPr>
        <p:spPr>
          <a:xfrm>
            <a:off x="8899836" y="811796"/>
            <a:ext cx="2845537" cy="3710123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27F77B91-89CC-5A00-255C-D45E45D35D52}"/>
              </a:ext>
            </a:extLst>
          </p:cNvPr>
          <p:cNvSpPr/>
          <p:nvPr/>
        </p:nvSpPr>
        <p:spPr>
          <a:xfrm>
            <a:off x="2815206" y="4110766"/>
            <a:ext cx="1330440" cy="349215"/>
          </a:xfrm>
          <a:prstGeom prst="rightArrow">
            <a:avLst>
              <a:gd name="adj1" fmla="val 64149"/>
              <a:gd name="adj2" fmla="val 301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/>
              <a:t>高</a:t>
            </a:r>
            <a:r>
              <a:rPr kumimoji="1" lang="en-US" altLang="ja-JP" sz="900" dirty="0"/>
              <a:t>LS</a:t>
            </a:r>
            <a:r>
              <a:rPr kumimoji="1" lang="ja-JP" altLang="en-US" sz="900" dirty="0"/>
              <a:t>設定トライ</a:t>
            </a:r>
          </a:p>
        </p:txBody>
      </p:sp>
      <p:sp>
        <p:nvSpPr>
          <p:cNvPr id="35" name="矢印: 右 34">
            <a:extLst>
              <a:ext uri="{FF2B5EF4-FFF2-40B4-BE49-F238E27FC236}">
                <a16:creationId xmlns:a16="http://schemas.microsoft.com/office/drawing/2014/main" id="{4171C35E-F9FB-BD3E-4EA6-49F6C12993A1}"/>
              </a:ext>
            </a:extLst>
          </p:cNvPr>
          <p:cNvSpPr/>
          <p:nvPr/>
        </p:nvSpPr>
        <p:spPr>
          <a:xfrm>
            <a:off x="8897033" y="2273552"/>
            <a:ext cx="355678" cy="933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2E6EBD6-08F9-0DBF-54ED-473A8695A658}"/>
              </a:ext>
            </a:extLst>
          </p:cNvPr>
          <p:cNvSpPr/>
          <p:nvPr/>
        </p:nvSpPr>
        <p:spPr>
          <a:xfrm>
            <a:off x="4724089" y="3714647"/>
            <a:ext cx="1038808" cy="44578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9EF06952-034C-6DA3-6282-E83A23088515}"/>
              </a:ext>
            </a:extLst>
          </p:cNvPr>
          <p:cNvSpPr/>
          <p:nvPr/>
        </p:nvSpPr>
        <p:spPr>
          <a:xfrm rot="2358229">
            <a:off x="4558521" y="3526697"/>
            <a:ext cx="390955" cy="2223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E5290AF-0D3A-4C84-28E4-635F73495CAB}"/>
              </a:ext>
            </a:extLst>
          </p:cNvPr>
          <p:cNvSpPr txBox="1"/>
          <p:nvPr/>
        </p:nvSpPr>
        <p:spPr>
          <a:xfrm>
            <a:off x="4287567" y="3327830"/>
            <a:ext cx="18004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rgbClr val="FF0000"/>
                </a:solidFill>
              </a:rPr>
              <a:t>※</a:t>
            </a:r>
            <a:r>
              <a:rPr kumimoji="1" lang="ja-JP" altLang="en-US" sz="1050" b="1" dirty="0">
                <a:solidFill>
                  <a:srgbClr val="FF0000"/>
                </a:solidFill>
              </a:rPr>
              <a:t>成形温度下げにより良化</a:t>
            </a:r>
          </a:p>
        </p:txBody>
      </p:sp>
    </p:spTree>
    <p:extLst>
      <p:ext uri="{BB962C8B-B14F-4D97-AF65-F5344CB8AC3E}">
        <p14:creationId xmlns:p14="http://schemas.microsoft.com/office/powerpoint/2010/main" val="148767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8B7BD9E-327A-BB2D-523A-F1BDEAA36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965" y="881465"/>
            <a:ext cx="6243729" cy="452068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C8B63DA-721E-A2CE-A182-CA7B3365C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477837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zh-TW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薄板設定案</a:t>
            </a:r>
            <a:r>
              <a:rPr lang="en-US" altLang="zh-TW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-1</a:t>
            </a:r>
            <a:endParaRPr lang="zh-TW" altLang="en-US" sz="2800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3" name="投影片編號版面配置區 3">
            <a:extLst>
              <a:ext uri="{FF2B5EF4-FFF2-40B4-BE49-F238E27FC236}">
                <a16:creationId xmlns:a16="http://schemas.microsoft.com/office/drawing/2014/main" id="{1382D6C4-9767-D95D-036C-8AF6E346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107321E-284E-4529-8B9D-88669C4D65E3}" type="slidenum">
              <a:rPr lang="zh-TW" altLang="en-US" sz="2800" smtClean="0">
                <a:solidFill>
                  <a:srgbClr val="C00000"/>
                </a:solidFill>
                <a:highlight>
                  <a:srgbClr val="FFFF00"/>
                </a:highlight>
              </a:rPr>
              <a:t>3</a:t>
            </a:fld>
            <a:endParaRPr lang="zh-TW" altLang="en-US" sz="28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4879B82-3982-D430-0D04-D644D991D299}"/>
              </a:ext>
            </a:extLst>
          </p:cNvPr>
          <p:cNvSpPr txBox="1"/>
          <p:nvPr/>
        </p:nvSpPr>
        <p:spPr>
          <a:xfrm>
            <a:off x="128835" y="569437"/>
            <a:ext cx="524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Bath setting(3</a:t>
            </a:r>
            <a:r>
              <a:rPr lang="en-US" altLang="zh-TW" baseline="30000"/>
              <a:t>rd</a:t>
            </a:r>
            <a:r>
              <a:rPr lang="en-US" altLang="zh-TW"/>
              <a:t> 0.15t 28t/d – 0.3t 48t/d)</a:t>
            </a:r>
            <a:endParaRPr lang="zh-TW" altLang="en-US"/>
          </a:p>
        </p:txBody>
      </p:sp>
      <p:sp>
        <p:nvSpPr>
          <p:cNvPr id="11" name="副標題 4">
            <a:extLst>
              <a:ext uri="{FF2B5EF4-FFF2-40B4-BE49-F238E27FC236}">
                <a16:creationId xmlns:a16="http://schemas.microsoft.com/office/drawing/2014/main" id="{F42F3611-ECBF-CE3B-2186-907C9B3F2D15}"/>
              </a:ext>
            </a:extLst>
          </p:cNvPr>
          <p:cNvSpPr txBox="1">
            <a:spLocks/>
          </p:cNvSpPr>
          <p:nvPr/>
        </p:nvSpPr>
        <p:spPr>
          <a:xfrm>
            <a:off x="1019908" y="5976535"/>
            <a:ext cx="9800492" cy="778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en-US" sz="16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①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安定成形と平坦度良化のために内寸入れ調整実施</a:t>
            </a:r>
            <a:endParaRPr lang="en-US" altLang="ja-JP" sz="16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※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押さえ浮かす方向の調整でストロー対応実施</a:t>
            </a:r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0" name="圖片 2">
            <a:extLst>
              <a:ext uri="{FF2B5EF4-FFF2-40B4-BE49-F238E27FC236}">
                <a16:creationId xmlns:a16="http://schemas.microsoft.com/office/drawing/2014/main" id="{E3721344-79E7-29EA-E6D0-7B176629F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3694" y="3046935"/>
            <a:ext cx="3176262" cy="1784682"/>
          </a:xfrm>
          <a:prstGeom prst="rect">
            <a:avLst/>
          </a:prstGeom>
        </p:spPr>
      </p:pic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13B97BF1-AAB4-2ECE-2CE8-55867E46A102}"/>
              </a:ext>
            </a:extLst>
          </p:cNvPr>
          <p:cNvSpPr/>
          <p:nvPr/>
        </p:nvSpPr>
        <p:spPr>
          <a:xfrm>
            <a:off x="6525260" y="1709446"/>
            <a:ext cx="1763653" cy="767683"/>
          </a:xfrm>
          <a:custGeom>
            <a:avLst/>
            <a:gdLst>
              <a:gd name="connsiteX0" fmla="*/ 1553671 w 1561763"/>
              <a:gd name="connsiteY0" fmla="*/ 663547 h 663547"/>
              <a:gd name="connsiteX1" fmla="*/ 1003412 w 1561763"/>
              <a:gd name="connsiteY1" fmla="*/ 663547 h 663547"/>
              <a:gd name="connsiteX2" fmla="*/ 1003412 w 1561763"/>
              <a:gd name="connsiteY2" fmla="*/ 396510 h 663547"/>
              <a:gd name="connsiteX3" fmla="*/ 0 w 1561763"/>
              <a:gd name="connsiteY3" fmla="*/ 396510 h 663547"/>
              <a:gd name="connsiteX4" fmla="*/ 0 w 1561763"/>
              <a:gd name="connsiteY4" fmla="*/ 0 h 663547"/>
              <a:gd name="connsiteX5" fmla="*/ 501706 w 1561763"/>
              <a:gd name="connsiteY5" fmla="*/ 0 h 663547"/>
              <a:gd name="connsiteX6" fmla="*/ 501706 w 1561763"/>
              <a:gd name="connsiteY6" fmla="*/ 145657 h 663547"/>
              <a:gd name="connsiteX7" fmla="*/ 1003412 w 1561763"/>
              <a:gd name="connsiteY7" fmla="*/ 145657 h 663547"/>
              <a:gd name="connsiteX8" fmla="*/ 1003412 w 1561763"/>
              <a:gd name="connsiteY8" fmla="*/ 275129 h 663547"/>
              <a:gd name="connsiteX9" fmla="*/ 1561763 w 1561763"/>
              <a:gd name="connsiteY9" fmla="*/ 275129 h 663547"/>
              <a:gd name="connsiteX10" fmla="*/ 1553671 w 1561763"/>
              <a:gd name="connsiteY10" fmla="*/ 663547 h 663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61763" h="663547">
                <a:moveTo>
                  <a:pt x="1553671" y="663547"/>
                </a:moveTo>
                <a:lnTo>
                  <a:pt x="1003412" y="663547"/>
                </a:lnTo>
                <a:lnTo>
                  <a:pt x="1003412" y="396510"/>
                </a:lnTo>
                <a:lnTo>
                  <a:pt x="0" y="396510"/>
                </a:lnTo>
                <a:lnTo>
                  <a:pt x="0" y="0"/>
                </a:lnTo>
                <a:lnTo>
                  <a:pt x="501706" y="0"/>
                </a:lnTo>
                <a:lnTo>
                  <a:pt x="501706" y="145657"/>
                </a:lnTo>
                <a:lnTo>
                  <a:pt x="1003412" y="145657"/>
                </a:lnTo>
                <a:lnTo>
                  <a:pt x="1003412" y="275129"/>
                </a:lnTo>
                <a:lnTo>
                  <a:pt x="1561763" y="275129"/>
                </a:lnTo>
                <a:lnTo>
                  <a:pt x="1553671" y="663547"/>
                </a:lnTo>
                <a:close/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38411648-E6AC-4284-1A37-14FA13927CEB}"/>
              </a:ext>
            </a:extLst>
          </p:cNvPr>
          <p:cNvSpPr/>
          <p:nvPr/>
        </p:nvSpPr>
        <p:spPr>
          <a:xfrm flipV="1">
            <a:off x="6519563" y="3862348"/>
            <a:ext cx="1763653" cy="767683"/>
          </a:xfrm>
          <a:custGeom>
            <a:avLst/>
            <a:gdLst>
              <a:gd name="connsiteX0" fmla="*/ 1553671 w 1561763"/>
              <a:gd name="connsiteY0" fmla="*/ 663547 h 663547"/>
              <a:gd name="connsiteX1" fmla="*/ 1003412 w 1561763"/>
              <a:gd name="connsiteY1" fmla="*/ 663547 h 663547"/>
              <a:gd name="connsiteX2" fmla="*/ 1003412 w 1561763"/>
              <a:gd name="connsiteY2" fmla="*/ 396510 h 663547"/>
              <a:gd name="connsiteX3" fmla="*/ 0 w 1561763"/>
              <a:gd name="connsiteY3" fmla="*/ 396510 h 663547"/>
              <a:gd name="connsiteX4" fmla="*/ 0 w 1561763"/>
              <a:gd name="connsiteY4" fmla="*/ 0 h 663547"/>
              <a:gd name="connsiteX5" fmla="*/ 501706 w 1561763"/>
              <a:gd name="connsiteY5" fmla="*/ 0 h 663547"/>
              <a:gd name="connsiteX6" fmla="*/ 501706 w 1561763"/>
              <a:gd name="connsiteY6" fmla="*/ 145657 h 663547"/>
              <a:gd name="connsiteX7" fmla="*/ 1003412 w 1561763"/>
              <a:gd name="connsiteY7" fmla="*/ 145657 h 663547"/>
              <a:gd name="connsiteX8" fmla="*/ 1003412 w 1561763"/>
              <a:gd name="connsiteY8" fmla="*/ 275129 h 663547"/>
              <a:gd name="connsiteX9" fmla="*/ 1561763 w 1561763"/>
              <a:gd name="connsiteY9" fmla="*/ 275129 h 663547"/>
              <a:gd name="connsiteX10" fmla="*/ 1553671 w 1561763"/>
              <a:gd name="connsiteY10" fmla="*/ 663547 h 663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61763" h="663547">
                <a:moveTo>
                  <a:pt x="1553671" y="663547"/>
                </a:moveTo>
                <a:lnTo>
                  <a:pt x="1003412" y="663547"/>
                </a:lnTo>
                <a:lnTo>
                  <a:pt x="1003412" y="396510"/>
                </a:lnTo>
                <a:lnTo>
                  <a:pt x="0" y="396510"/>
                </a:lnTo>
                <a:lnTo>
                  <a:pt x="0" y="0"/>
                </a:lnTo>
                <a:lnTo>
                  <a:pt x="501706" y="0"/>
                </a:lnTo>
                <a:lnTo>
                  <a:pt x="501706" y="145657"/>
                </a:lnTo>
                <a:lnTo>
                  <a:pt x="1003412" y="145657"/>
                </a:lnTo>
                <a:lnTo>
                  <a:pt x="1003412" y="275129"/>
                </a:lnTo>
                <a:lnTo>
                  <a:pt x="1561763" y="275129"/>
                </a:lnTo>
                <a:lnTo>
                  <a:pt x="1553671" y="663547"/>
                </a:lnTo>
                <a:close/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C68DC13-8A4B-02DB-42EB-72AF630FF7FE}"/>
              </a:ext>
            </a:extLst>
          </p:cNvPr>
          <p:cNvGrpSpPr/>
          <p:nvPr/>
        </p:nvGrpSpPr>
        <p:grpSpPr>
          <a:xfrm>
            <a:off x="5113101" y="1161572"/>
            <a:ext cx="6501723" cy="3752360"/>
            <a:chOff x="2441949" y="1128040"/>
            <a:chExt cx="5757454" cy="324335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107FC57-2E6D-136E-27BC-EC699BF11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1949" y="1128040"/>
              <a:ext cx="3377477" cy="3243353"/>
            </a:xfrm>
            <a:prstGeom prst="rect">
              <a:avLst/>
            </a:prstGeom>
          </p:spPr>
        </p:pic>
        <p:sp>
          <p:nvSpPr>
            <p:cNvPr id="12" name="圖說文字: 折線 11">
              <a:extLst>
                <a:ext uri="{FF2B5EF4-FFF2-40B4-BE49-F238E27FC236}">
                  <a16:creationId xmlns:a16="http://schemas.microsoft.com/office/drawing/2014/main" id="{485D95AE-8A47-1E74-FBC9-FBFE4607B85B}"/>
                </a:ext>
              </a:extLst>
            </p:cNvPr>
            <p:cNvSpPr/>
            <p:nvPr/>
          </p:nvSpPr>
          <p:spPr>
            <a:xfrm>
              <a:off x="6504723" y="1222149"/>
              <a:ext cx="1694680" cy="1011606"/>
            </a:xfrm>
            <a:prstGeom prst="borderCallout2">
              <a:avLst>
                <a:gd name="adj1" fmla="val 18750"/>
                <a:gd name="adj2" fmla="val -8333"/>
                <a:gd name="adj3" fmla="val 34261"/>
                <a:gd name="adj4" fmla="val -62167"/>
                <a:gd name="adj5" fmla="val 80684"/>
                <a:gd name="adj6" fmla="val -6959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400">
                  <a:solidFill>
                    <a:srgbClr val="FF0000"/>
                  </a:solidFill>
                  <a:highlight>
                    <a:srgbClr val="FFFF00"/>
                  </a:highlight>
                  <a:latin typeface="Meiryo UI" panose="020B0604030504040204" pitchFamily="34" charset="-128"/>
                  <a:ea typeface="Meiryo UI" panose="020B0604030504040204" pitchFamily="34" charset="-128"/>
                </a:rPr>
                <a:t>①</a:t>
              </a:r>
              <a:r>
                <a:rPr lang="zh-TW" altLang="en-US" sz="140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r>
                <a:rPr lang="en-US" altLang="ja-JP" sz="140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A/R</a:t>
              </a:r>
              <a:r>
                <a:rPr lang="ja-JP" altLang="en-US" sz="140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分布内での推進による冷却→出力の上昇が必要。</a:t>
              </a:r>
              <a:endParaRPr lang="zh-TW" altLang="en-US" sz="14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C4D60D8-3AF0-D0C8-8001-CEE640080220}"/>
              </a:ext>
            </a:extLst>
          </p:cNvPr>
          <p:cNvCxnSpPr>
            <a:cxnSpLocks/>
          </p:cNvCxnSpPr>
          <p:nvPr/>
        </p:nvCxnSpPr>
        <p:spPr>
          <a:xfrm>
            <a:off x="8512562" y="2139759"/>
            <a:ext cx="0" cy="256773"/>
          </a:xfrm>
          <a:prstGeom prst="straightConnector1">
            <a:avLst/>
          </a:prstGeom>
          <a:ln w="19050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9650B1F-A512-8519-A0A9-03CDDB3A7030}"/>
              </a:ext>
            </a:extLst>
          </p:cNvPr>
          <p:cNvSpPr txBox="1"/>
          <p:nvPr/>
        </p:nvSpPr>
        <p:spPr>
          <a:xfrm>
            <a:off x="8503315" y="1955093"/>
            <a:ext cx="77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accent2">
                    <a:lumMod val="75000"/>
                  </a:schemeClr>
                </a:solidFill>
              </a:rPr>
              <a:t>0.3t</a:t>
            </a:r>
            <a:endParaRPr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CF8269D-8C27-891A-D431-A42EC4EB8E5C}"/>
              </a:ext>
            </a:extLst>
          </p:cNvPr>
          <p:cNvSpPr txBox="1"/>
          <p:nvPr/>
        </p:nvSpPr>
        <p:spPr>
          <a:xfrm>
            <a:off x="8503556" y="2292463"/>
            <a:ext cx="77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rgbClr val="0000FF"/>
                </a:solidFill>
              </a:rPr>
              <a:t>0.15t</a:t>
            </a:r>
            <a:endParaRPr lang="zh-TW" alt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802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8B7BD9E-327A-BB2D-523A-F1BDEAA36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965" y="881465"/>
            <a:ext cx="6243729" cy="452068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C8B63DA-721E-A2CE-A182-CA7B3365C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477837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zh-TW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薄板設定案</a:t>
            </a:r>
            <a:r>
              <a:rPr lang="en-US" altLang="zh-TW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-2</a:t>
            </a:r>
            <a:endParaRPr lang="zh-TW" altLang="en-US" sz="2800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3" name="投影片編號版面配置區 3">
            <a:extLst>
              <a:ext uri="{FF2B5EF4-FFF2-40B4-BE49-F238E27FC236}">
                <a16:creationId xmlns:a16="http://schemas.microsoft.com/office/drawing/2014/main" id="{1382D6C4-9767-D95D-036C-8AF6E346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107321E-284E-4529-8B9D-88669C4D65E3}" type="slidenum">
              <a:rPr lang="zh-TW" altLang="en-US" sz="2800" smtClean="0">
                <a:solidFill>
                  <a:srgbClr val="C00000"/>
                </a:solidFill>
                <a:highlight>
                  <a:srgbClr val="FFFF00"/>
                </a:highlight>
              </a:rPr>
              <a:t>4</a:t>
            </a:fld>
            <a:endParaRPr lang="zh-TW" altLang="en-US" sz="28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4879B82-3982-D430-0D04-D644D991D299}"/>
              </a:ext>
            </a:extLst>
          </p:cNvPr>
          <p:cNvSpPr txBox="1"/>
          <p:nvPr/>
        </p:nvSpPr>
        <p:spPr>
          <a:xfrm>
            <a:off x="128835" y="569437"/>
            <a:ext cx="524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Bath setting(3</a:t>
            </a:r>
            <a:r>
              <a:rPr lang="en-US" altLang="zh-TW" baseline="30000"/>
              <a:t>rd</a:t>
            </a:r>
            <a:r>
              <a:rPr lang="en-US" altLang="zh-TW"/>
              <a:t> 0.15t 28t/d – 0.3t 48t/d)</a:t>
            </a:r>
            <a:endParaRPr lang="zh-TW" altLang="en-US"/>
          </a:p>
        </p:txBody>
      </p:sp>
      <p:sp>
        <p:nvSpPr>
          <p:cNvPr id="11" name="副標題 4">
            <a:extLst>
              <a:ext uri="{FF2B5EF4-FFF2-40B4-BE49-F238E27FC236}">
                <a16:creationId xmlns:a16="http://schemas.microsoft.com/office/drawing/2014/main" id="{F42F3611-ECBF-CE3B-2186-907C9B3F2D15}"/>
              </a:ext>
            </a:extLst>
          </p:cNvPr>
          <p:cNvSpPr txBox="1">
            <a:spLocks/>
          </p:cNvSpPr>
          <p:nvPr/>
        </p:nvSpPr>
        <p:spPr>
          <a:xfrm>
            <a:off x="786809" y="5976535"/>
            <a:ext cx="10599229" cy="644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en-US" sz="16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②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A/R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の内寸を入れ、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Pull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が大幅に下げる状況で、</a:t>
            </a:r>
            <a:r>
              <a:rPr lang="en-US" altLang="ja-JP" sz="1600">
                <a:latin typeface="Meiryo UI" panose="020B0604030504040204" pitchFamily="34" charset="-128"/>
                <a:ea typeface="Meiryo UI" panose="020B0604030504040204" pitchFamily="34" charset="-128"/>
              </a:rPr>
              <a:t>bath heater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を上流から大幅に上昇させ、設定できないほどの低温を避ける</a:t>
            </a:r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FB6C9A2-4605-88EB-1D3A-F43C8C8184D7}"/>
              </a:ext>
            </a:extLst>
          </p:cNvPr>
          <p:cNvSpPr txBox="1"/>
          <p:nvPr/>
        </p:nvSpPr>
        <p:spPr>
          <a:xfrm>
            <a:off x="6634716" y="5457996"/>
            <a:ext cx="1828800" cy="307777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ja-JP" altLang="en-US" sz="1400">
                <a:highlight>
                  <a:srgbClr val="FFFF00"/>
                </a:highlight>
              </a:rPr>
              <a:t>上流出力大幅に</a:t>
            </a:r>
            <a:r>
              <a:rPr lang="zh-TW" altLang="en-US" sz="1400">
                <a:highlight>
                  <a:srgbClr val="FFFF00"/>
                </a:highlight>
              </a:rPr>
              <a:t>上昇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121B4B-E53F-071C-C888-1BF7A8849441}"/>
              </a:ext>
            </a:extLst>
          </p:cNvPr>
          <p:cNvSpPr/>
          <p:nvPr/>
        </p:nvSpPr>
        <p:spPr>
          <a:xfrm>
            <a:off x="6451042" y="1215851"/>
            <a:ext cx="1916791" cy="4255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>
                <a:solidFill>
                  <a:schemeClr val="tx1"/>
                </a:solidFill>
                <a:highlight>
                  <a:srgbClr val="FFFF00"/>
                </a:highlight>
              </a:rPr>
              <a:t>②</a:t>
            </a:r>
          </a:p>
        </p:txBody>
      </p:sp>
      <p:pic>
        <p:nvPicPr>
          <p:cNvPr id="10" name="圖片 2">
            <a:extLst>
              <a:ext uri="{FF2B5EF4-FFF2-40B4-BE49-F238E27FC236}">
                <a16:creationId xmlns:a16="http://schemas.microsoft.com/office/drawing/2014/main" id="{E3721344-79E7-29EA-E6D0-7B176629F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3694" y="3046935"/>
            <a:ext cx="3176262" cy="178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18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8B7BD9E-327A-BB2D-523A-F1BDEAA36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965" y="881465"/>
            <a:ext cx="6243729" cy="452068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C8B63DA-721E-A2CE-A182-CA7B3365C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477837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zh-TW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薄板設定案</a:t>
            </a:r>
            <a:r>
              <a:rPr lang="en-US" altLang="zh-TW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-3</a:t>
            </a:r>
            <a:endParaRPr lang="zh-TW" altLang="en-US" sz="2800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3" name="投影片編號版面配置區 3">
            <a:extLst>
              <a:ext uri="{FF2B5EF4-FFF2-40B4-BE49-F238E27FC236}">
                <a16:creationId xmlns:a16="http://schemas.microsoft.com/office/drawing/2014/main" id="{1382D6C4-9767-D95D-036C-8AF6E346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107321E-284E-4529-8B9D-88669C4D65E3}" type="slidenum">
              <a:rPr lang="zh-TW" altLang="en-US" sz="2800" smtClean="0">
                <a:solidFill>
                  <a:srgbClr val="C00000"/>
                </a:solidFill>
                <a:highlight>
                  <a:srgbClr val="FFFF00"/>
                </a:highlight>
              </a:rPr>
              <a:t>5</a:t>
            </a:fld>
            <a:endParaRPr lang="zh-TW" altLang="en-US" sz="28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4879B82-3982-D430-0D04-D644D991D299}"/>
              </a:ext>
            </a:extLst>
          </p:cNvPr>
          <p:cNvSpPr txBox="1"/>
          <p:nvPr/>
        </p:nvSpPr>
        <p:spPr>
          <a:xfrm>
            <a:off x="128835" y="569437"/>
            <a:ext cx="524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Bath setting(3</a:t>
            </a:r>
            <a:r>
              <a:rPr lang="en-US" altLang="zh-TW" baseline="30000"/>
              <a:t>rd</a:t>
            </a:r>
            <a:r>
              <a:rPr lang="en-US" altLang="zh-TW"/>
              <a:t> 0.15t 28t/d – 0.3t 48t/d)</a:t>
            </a:r>
            <a:endParaRPr lang="zh-TW" altLang="en-US"/>
          </a:p>
        </p:txBody>
      </p:sp>
      <p:sp>
        <p:nvSpPr>
          <p:cNvPr id="11" name="副標題 4">
            <a:extLst>
              <a:ext uri="{FF2B5EF4-FFF2-40B4-BE49-F238E27FC236}">
                <a16:creationId xmlns:a16="http://schemas.microsoft.com/office/drawing/2014/main" id="{F42F3611-ECBF-CE3B-2186-907C9B3F2D15}"/>
              </a:ext>
            </a:extLst>
          </p:cNvPr>
          <p:cNvSpPr txBox="1">
            <a:spLocks/>
          </p:cNvSpPr>
          <p:nvPr/>
        </p:nvSpPr>
        <p:spPr>
          <a:xfrm>
            <a:off x="1019908" y="6329380"/>
            <a:ext cx="9800492" cy="425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en-US" sz="16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③</a:t>
            </a:r>
            <a:r>
              <a:rPr lang="zh-TW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ja-JP" altLang="en-US" sz="1600">
                <a:latin typeface="Meiryo UI" panose="020B0604030504040204" pitchFamily="34" charset="-128"/>
                <a:ea typeface="Meiryo UI" panose="020B0604030504040204" pitchFamily="34" charset="-128"/>
              </a:rPr>
              <a:t>平坦度対応するため、中流の出力を大幅に下げ、下流の出力を上昇する操作を実施</a:t>
            </a:r>
            <a:endParaRPr lang="en-US" altLang="zh-TW" sz="16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107F0E-556A-EEFE-4FE3-B5A9F887F6E9}"/>
              </a:ext>
            </a:extLst>
          </p:cNvPr>
          <p:cNvSpPr txBox="1"/>
          <p:nvPr/>
        </p:nvSpPr>
        <p:spPr>
          <a:xfrm>
            <a:off x="4614528" y="5938057"/>
            <a:ext cx="1988288" cy="307777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FF"/>
                </a:solidFill>
                <a:highlight>
                  <a:srgbClr val="C0C0C0"/>
                </a:highlight>
              </a:rPr>
              <a:t>中流出力調整温度下げ</a:t>
            </a:r>
            <a:endParaRPr lang="zh-TW" altLang="en-US" sz="1400">
              <a:solidFill>
                <a:srgbClr val="0000FF"/>
              </a:solidFill>
              <a:highlight>
                <a:srgbClr val="C0C0C0"/>
              </a:highlight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DA4BB04-2F84-A148-460C-AAF57D5C5B46}"/>
              </a:ext>
            </a:extLst>
          </p:cNvPr>
          <p:cNvSpPr txBox="1"/>
          <p:nvPr/>
        </p:nvSpPr>
        <p:spPr>
          <a:xfrm>
            <a:off x="3091880" y="5546734"/>
            <a:ext cx="3295633" cy="307777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>
                <a:solidFill>
                  <a:srgbClr val="FF0000"/>
                </a:solidFill>
                <a:highlight>
                  <a:srgbClr val="C0C0C0"/>
                </a:highlight>
              </a:rPr>
              <a:t>← ← ←平坦度</a:t>
            </a:r>
            <a:r>
              <a:rPr lang="ja-JP" altLang="en-US" sz="1400">
                <a:solidFill>
                  <a:srgbClr val="FF0000"/>
                </a:solidFill>
                <a:highlight>
                  <a:srgbClr val="C0C0C0"/>
                </a:highlight>
              </a:rPr>
              <a:t>対応域</a:t>
            </a:r>
            <a:r>
              <a:rPr lang="zh-TW" altLang="en-US" sz="1400">
                <a:solidFill>
                  <a:srgbClr val="FF0000"/>
                </a:solidFill>
                <a:highlight>
                  <a:srgbClr val="C0C0C0"/>
                </a:highlight>
              </a:rPr>
              <a:t>→ → →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88781BD-5AD3-6427-449C-ECA19C498471}"/>
              </a:ext>
            </a:extLst>
          </p:cNvPr>
          <p:cNvSpPr txBox="1"/>
          <p:nvPr/>
        </p:nvSpPr>
        <p:spPr>
          <a:xfrm>
            <a:off x="3157580" y="5953653"/>
            <a:ext cx="1352472" cy="307777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0000FF"/>
                </a:solidFill>
                <a:highlight>
                  <a:srgbClr val="C0C0C0"/>
                </a:highlight>
              </a:rPr>
              <a:t>下流出力上昇</a:t>
            </a:r>
            <a:endParaRPr lang="zh-TW" altLang="en-US" sz="1400">
              <a:solidFill>
                <a:srgbClr val="0000FF"/>
              </a:solidFill>
              <a:highlight>
                <a:srgbClr val="C0C0C0"/>
              </a:highligh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3D6B86B-666A-089A-C0F0-240AD366E743}"/>
              </a:ext>
            </a:extLst>
          </p:cNvPr>
          <p:cNvSpPr/>
          <p:nvPr/>
        </p:nvSpPr>
        <p:spPr>
          <a:xfrm>
            <a:off x="2721310" y="1531987"/>
            <a:ext cx="3792819" cy="4729443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>
                <a:solidFill>
                  <a:schemeClr val="tx1"/>
                </a:solidFill>
                <a:highlight>
                  <a:srgbClr val="FFFF00"/>
                </a:highlight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108247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324906-8E9A-4F13-5149-2D46C9628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180" y="4887767"/>
            <a:ext cx="6845489" cy="1651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8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①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ja-JP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安定成形と平坦度良化のために内寸入れ調整実施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ja-JP" sz="18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r>
              <a:rPr kumimoji="1" lang="zh-TW" altLang="en-US" sz="18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②</a:t>
            </a:r>
            <a:r>
              <a:rPr kumimoji="1"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kumimoji="1"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Pull down</a:t>
            </a:r>
            <a:r>
              <a:rPr kumimoji="1"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→</a:t>
            </a:r>
            <a:r>
              <a:rPr kumimoji="1" lang="ja-JP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上流出力</a:t>
            </a:r>
            <a:r>
              <a:rPr kumimoji="1"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上昇</a:t>
            </a:r>
            <a:endParaRPr kumimoji="1" lang="en-US" altLang="zh-TW" sz="14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r>
              <a:rPr kumimoji="1" lang="zh-TW" altLang="en-US" sz="18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③</a:t>
            </a:r>
            <a:r>
              <a:rPr kumimoji="1"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、平坦度</a:t>
            </a:r>
            <a:r>
              <a:rPr kumimoji="1" lang="ja-JP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対応</a:t>
            </a:r>
            <a:r>
              <a:rPr kumimoji="1"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→中下</a:t>
            </a:r>
            <a:r>
              <a:rPr kumimoji="1" lang="ja-JP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流温度差</a:t>
            </a:r>
            <a:r>
              <a:rPr kumimoji="1"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調整</a:t>
            </a:r>
            <a:endParaRPr kumimoji="1" lang="en-US" altLang="ja-JP" sz="18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FC2F0D2B-C916-D093-BCD1-731DDE612D2E}"/>
              </a:ext>
            </a:extLst>
          </p:cNvPr>
          <p:cNvSpPr txBox="1">
            <a:spLocks/>
          </p:cNvSpPr>
          <p:nvPr/>
        </p:nvSpPr>
        <p:spPr>
          <a:xfrm>
            <a:off x="677427" y="52784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ja-JP" altLang="en-US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F2FDDAF0-8EFE-3401-396E-8349F2EC10C7}"/>
              </a:ext>
            </a:extLst>
          </p:cNvPr>
          <p:cNvSpPr txBox="1">
            <a:spLocks/>
          </p:cNvSpPr>
          <p:nvPr/>
        </p:nvSpPr>
        <p:spPr>
          <a:xfrm>
            <a:off x="7481836" y="4637771"/>
            <a:ext cx="4214866" cy="1779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在①</a:t>
            </a:r>
            <a:r>
              <a:rPr kumimoji="1" lang="en-US" altLang="zh-TW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~</a:t>
            </a:r>
            <a:r>
              <a:rPr kumimoji="1"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③操作後，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0.2t 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では安定した。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kumimoji="1" lang="en-US" altLang="ja-JP" sz="200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0.15T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他の操作対応もある。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技術的な説明は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0.15t</a:t>
            </a:r>
            <a:r>
              <a:rPr kumimoji="1"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で</a:t>
            </a:r>
            <a:endParaRPr kumimoji="1" lang="en-US" altLang="ja-JP" sz="200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D566F88B-38C6-D70E-80F5-568477C64627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47783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EF</a:t>
            </a:r>
            <a:r>
              <a:rPr lang="ja-JP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窯</a:t>
            </a:r>
            <a:r>
              <a:rPr lang="en-US" altLang="ja-JP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0.2</a:t>
            </a:r>
            <a:r>
              <a:rPr lang="en-US" altLang="zh-TW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t</a:t>
            </a:r>
            <a:r>
              <a:rPr lang="zh-TW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水貼</a:t>
            </a:r>
            <a:r>
              <a:rPr lang="ja-JP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実績</a:t>
            </a:r>
            <a:endParaRPr lang="zh-TW" altLang="en-US" sz="2800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" name="投影片編號版面配置區 3">
            <a:extLst>
              <a:ext uri="{FF2B5EF4-FFF2-40B4-BE49-F238E27FC236}">
                <a16:creationId xmlns:a16="http://schemas.microsoft.com/office/drawing/2014/main" id="{1075D09F-748F-B9DB-3023-27ACB048FE99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07321E-284E-4529-8B9D-88669C4D65E3}" type="slidenum">
              <a:rPr lang="zh-TW" altLang="en-US" sz="2800" smtClean="0">
                <a:solidFill>
                  <a:srgbClr val="C00000"/>
                </a:solidFill>
                <a:highlight>
                  <a:srgbClr val="FFFF00"/>
                </a:highlight>
              </a:rPr>
              <a:pPr/>
              <a:t>6</a:t>
            </a:fld>
            <a:endParaRPr lang="zh-TW" altLang="en-US" sz="28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F9C01D79-2024-79AA-B620-62FF0B1A5457}"/>
              </a:ext>
            </a:extLst>
          </p:cNvPr>
          <p:cNvGrpSpPr/>
          <p:nvPr/>
        </p:nvGrpSpPr>
        <p:grpSpPr>
          <a:xfrm>
            <a:off x="163460" y="666749"/>
            <a:ext cx="5850477" cy="3833786"/>
            <a:chOff x="163460" y="961167"/>
            <a:chExt cx="5850477" cy="383378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B42E32E-0060-90A5-9841-757EABDBE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460" y="961167"/>
              <a:ext cx="5850477" cy="1726073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F3F0FAD-95EC-819A-28D2-949F930B1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460" y="2983341"/>
              <a:ext cx="5850477" cy="1715171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06C736D1-2E48-5716-FE2B-2A8DC2053CA3}"/>
                </a:ext>
              </a:extLst>
            </p:cNvPr>
            <p:cNvSpPr txBox="1"/>
            <p:nvPr/>
          </p:nvSpPr>
          <p:spPr>
            <a:xfrm>
              <a:off x="1606065" y="4240955"/>
              <a:ext cx="4047390" cy="55399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600"/>
                <a:t>EF </a:t>
              </a:r>
              <a:r>
                <a:rPr lang="en-US" altLang="zh-TW" sz="1400"/>
                <a:t>26</a:t>
              </a:r>
              <a:r>
                <a:rPr lang="zh-TW" altLang="en-US" sz="1400"/>
                <a:t>→</a:t>
              </a:r>
              <a:r>
                <a:rPr lang="en-US" altLang="zh-TW" sz="1400"/>
                <a:t>3</a:t>
              </a:r>
              <a:r>
                <a:rPr lang="en-US" altLang="zh-TW" sz="1400" baseline="30000"/>
                <a:t>rd</a:t>
              </a:r>
              <a:r>
                <a:rPr lang="en-US" altLang="zh-TW" sz="1400"/>
                <a:t> 32t/d </a:t>
              </a:r>
              <a:r>
                <a:rPr lang="zh-TW" altLang="en-US" sz="1400"/>
                <a:t>→</a:t>
              </a:r>
              <a:r>
                <a:rPr lang="en-US" altLang="zh-TW" sz="1400"/>
                <a:t>4</a:t>
              </a:r>
              <a:r>
                <a:rPr lang="en-US" altLang="zh-TW" sz="1400" baseline="30000"/>
                <a:t>th</a:t>
              </a:r>
              <a:r>
                <a:rPr lang="en-US" altLang="zh-TW" sz="1400"/>
                <a:t> 33t/d        </a:t>
              </a:r>
              <a:r>
                <a:rPr lang="zh-TW" altLang="en-US" sz="1400"/>
                <a:t>→</a:t>
              </a:r>
              <a:r>
                <a:rPr lang="en-US" altLang="zh-TW" sz="1400"/>
                <a:t>5</a:t>
              </a:r>
              <a:r>
                <a:rPr lang="en-US" altLang="zh-TW" sz="1400" baseline="30000"/>
                <a:t>th</a:t>
              </a:r>
              <a:r>
                <a:rPr lang="en-US" altLang="zh-TW" sz="1400"/>
                <a:t> 35t/d</a:t>
              </a:r>
            </a:p>
            <a:p>
              <a:r>
                <a:rPr lang="en-US" altLang="zh-TW" sz="1400"/>
                <a:t>    321</a:t>
              </a:r>
              <a:r>
                <a:rPr lang="zh-TW" altLang="en-US" sz="1400"/>
                <a:t>→</a:t>
              </a:r>
              <a:r>
                <a:rPr lang="en-US" altLang="zh-TW" sz="1400"/>
                <a:t>405m/h  </a:t>
              </a:r>
              <a:r>
                <a:rPr lang="zh-TW" altLang="en-US" sz="1400"/>
                <a:t>→</a:t>
              </a:r>
              <a:r>
                <a:rPr lang="en-US" altLang="zh-TW" sz="1400"/>
                <a:t>405m/h          </a:t>
              </a:r>
              <a:r>
                <a:rPr lang="zh-TW" altLang="en-US" sz="1400"/>
                <a:t>→</a:t>
              </a:r>
              <a:r>
                <a:rPr lang="en-US" altLang="zh-TW" sz="1400"/>
                <a:t>413m/h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84E470A-86EE-5574-7E1A-A05F5466790B}"/>
                </a:ext>
              </a:extLst>
            </p:cNvPr>
            <p:cNvSpPr txBox="1"/>
            <p:nvPr/>
          </p:nvSpPr>
          <p:spPr>
            <a:xfrm>
              <a:off x="747349" y="4240955"/>
              <a:ext cx="858716" cy="5232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400"/>
                <a:t>YF </a:t>
              </a:r>
              <a:r>
                <a:rPr lang="en-US" altLang="zh-TW" sz="1200"/>
                <a:t>27.5t/d</a:t>
              </a:r>
            </a:p>
            <a:p>
              <a:r>
                <a:rPr lang="en-US" altLang="zh-TW" sz="1400"/>
                <a:t>315m/h</a:t>
              </a:r>
            </a:p>
          </p:txBody>
        </p:sp>
        <p:sp>
          <p:nvSpPr>
            <p:cNvPr id="12" name="正方形/長方形 20">
              <a:extLst>
                <a:ext uri="{FF2B5EF4-FFF2-40B4-BE49-F238E27FC236}">
                  <a16:creationId xmlns:a16="http://schemas.microsoft.com/office/drawing/2014/main" id="{540AB2B2-9158-73A1-E3AD-E1C00C1CB744}"/>
                </a:ext>
              </a:extLst>
            </p:cNvPr>
            <p:cNvSpPr/>
            <p:nvPr/>
          </p:nvSpPr>
          <p:spPr>
            <a:xfrm>
              <a:off x="747349" y="1173881"/>
              <a:ext cx="858716" cy="3318321"/>
            </a:xfrm>
            <a:prstGeom prst="rect">
              <a:avLst/>
            </a:prstGeom>
            <a:solidFill>
              <a:srgbClr val="FF7C80">
                <a:alpha val="20000"/>
              </a:srgbClr>
            </a:solidFill>
            <a:ln>
              <a:solidFill>
                <a:srgbClr val="92D050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22">
              <a:extLst>
                <a:ext uri="{FF2B5EF4-FFF2-40B4-BE49-F238E27FC236}">
                  <a16:creationId xmlns:a16="http://schemas.microsoft.com/office/drawing/2014/main" id="{088379CE-F111-1845-9757-46866ED0795E}"/>
                </a:ext>
              </a:extLst>
            </p:cNvPr>
            <p:cNvSpPr/>
            <p:nvPr/>
          </p:nvSpPr>
          <p:spPr>
            <a:xfrm>
              <a:off x="1606066" y="1239544"/>
              <a:ext cx="3985842" cy="2970633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solidFill>
                <a:srgbClr val="92D050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6C52C90E-3259-042C-5007-D948C0DCC8AE}"/>
              </a:ext>
            </a:extLst>
          </p:cNvPr>
          <p:cNvGrpSpPr/>
          <p:nvPr/>
        </p:nvGrpSpPr>
        <p:grpSpPr>
          <a:xfrm>
            <a:off x="6178065" y="664986"/>
            <a:ext cx="5850477" cy="3857525"/>
            <a:chOff x="6178065" y="959404"/>
            <a:chExt cx="5850477" cy="3857525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4FA14508-19C5-8C30-29D1-C136940DF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8065" y="959404"/>
              <a:ext cx="5850477" cy="1715171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FEA61AC0-CE5F-F078-0E7D-C62F220AD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8065" y="2972134"/>
              <a:ext cx="5850477" cy="1726073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A5A9337F-B7AE-1DAB-2CCD-03A0A44947AD}"/>
                </a:ext>
              </a:extLst>
            </p:cNvPr>
            <p:cNvSpPr txBox="1"/>
            <p:nvPr/>
          </p:nvSpPr>
          <p:spPr>
            <a:xfrm>
              <a:off x="7649312" y="4262931"/>
              <a:ext cx="4047390" cy="55399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600"/>
                <a:t>EF </a:t>
              </a:r>
              <a:r>
                <a:rPr lang="en-US" altLang="zh-TW" sz="1400"/>
                <a:t>26</a:t>
              </a:r>
              <a:r>
                <a:rPr lang="zh-TW" altLang="en-US" sz="1400"/>
                <a:t>→</a:t>
              </a:r>
              <a:r>
                <a:rPr lang="en-US" altLang="zh-TW" sz="1400"/>
                <a:t>3</a:t>
              </a:r>
              <a:r>
                <a:rPr lang="en-US" altLang="zh-TW" sz="1400" baseline="30000"/>
                <a:t>rd</a:t>
              </a:r>
              <a:r>
                <a:rPr lang="en-US" altLang="zh-TW" sz="1400"/>
                <a:t> 32t/d </a:t>
              </a:r>
              <a:r>
                <a:rPr lang="zh-TW" altLang="en-US" sz="1400"/>
                <a:t>→</a:t>
              </a:r>
              <a:r>
                <a:rPr lang="en-US" altLang="zh-TW" sz="1400"/>
                <a:t>4</a:t>
              </a:r>
              <a:r>
                <a:rPr lang="en-US" altLang="zh-TW" sz="1400" baseline="30000"/>
                <a:t>th</a:t>
              </a:r>
              <a:r>
                <a:rPr lang="en-US" altLang="zh-TW" sz="1400"/>
                <a:t> 33t/d        </a:t>
              </a:r>
              <a:r>
                <a:rPr lang="zh-TW" altLang="en-US" sz="1400"/>
                <a:t>→</a:t>
              </a:r>
              <a:r>
                <a:rPr lang="en-US" altLang="zh-TW" sz="1400"/>
                <a:t>5</a:t>
              </a:r>
              <a:r>
                <a:rPr lang="en-US" altLang="zh-TW" sz="1400" baseline="30000"/>
                <a:t>th</a:t>
              </a:r>
              <a:r>
                <a:rPr lang="en-US" altLang="zh-TW" sz="1400"/>
                <a:t> 35t/d</a:t>
              </a:r>
            </a:p>
            <a:p>
              <a:r>
                <a:rPr lang="en-US" altLang="zh-TW" sz="1400"/>
                <a:t>    321</a:t>
              </a:r>
              <a:r>
                <a:rPr lang="zh-TW" altLang="en-US" sz="1400"/>
                <a:t>→</a:t>
              </a:r>
              <a:r>
                <a:rPr lang="en-US" altLang="zh-TW" sz="1400"/>
                <a:t>405m/h  </a:t>
              </a:r>
              <a:r>
                <a:rPr lang="zh-TW" altLang="en-US" sz="1400"/>
                <a:t>→</a:t>
              </a:r>
              <a:r>
                <a:rPr lang="en-US" altLang="zh-TW" sz="1400"/>
                <a:t>405m/h          </a:t>
              </a:r>
              <a:r>
                <a:rPr lang="zh-TW" altLang="en-US" sz="1400"/>
                <a:t>→</a:t>
              </a:r>
              <a:r>
                <a:rPr lang="en-US" altLang="zh-TW" sz="1400"/>
                <a:t>413m/h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123D65D1-F455-3F8D-C253-9003540F75FB}"/>
                </a:ext>
              </a:extLst>
            </p:cNvPr>
            <p:cNvSpPr txBox="1"/>
            <p:nvPr/>
          </p:nvSpPr>
          <p:spPr>
            <a:xfrm>
              <a:off x="6790596" y="4262931"/>
              <a:ext cx="858716" cy="5232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400"/>
                <a:t>YF </a:t>
              </a:r>
              <a:r>
                <a:rPr lang="en-US" altLang="zh-TW" sz="1200"/>
                <a:t>27.5t/d</a:t>
              </a:r>
            </a:p>
            <a:p>
              <a:r>
                <a:rPr lang="en-US" altLang="zh-TW" sz="1400"/>
                <a:t>315m/h</a:t>
              </a:r>
            </a:p>
          </p:txBody>
        </p:sp>
        <p:sp>
          <p:nvSpPr>
            <p:cNvPr id="20" name="正方形/長方形 20">
              <a:extLst>
                <a:ext uri="{FF2B5EF4-FFF2-40B4-BE49-F238E27FC236}">
                  <a16:creationId xmlns:a16="http://schemas.microsoft.com/office/drawing/2014/main" id="{8733B075-A7A3-5390-1D15-EA27E7E943E1}"/>
                </a:ext>
              </a:extLst>
            </p:cNvPr>
            <p:cNvSpPr/>
            <p:nvPr/>
          </p:nvSpPr>
          <p:spPr>
            <a:xfrm>
              <a:off x="6790596" y="1195857"/>
              <a:ext cx="858716" cy="3318321"/>
            </a:xfrm>
            <a:prstGeom prst="rect">
              <a:avLst/>
            </a:prstGeom>
            <a:solidFill>
              <a:srgbClr val="FF7C80">
                <a:alpha val="20000"/>
              </a:srgbClr>
            </a:solidFill>
            <a:ln>
              <a:solidFill>
                <a:srgbClr val="92D050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2">
              <a:extLst>
                <a:ext uri="{FF2B5EF4-FFF2-40B4-BE49-F238E27FC236}">
                  <a16:creationId xmlns:a16="http://schemas.microsoft.com/office/drawing/2014/main" id="{827CA9CF-6A74-AA4A-3D9C-9713C006F60E}"/>
                </a:ext>
              </a:extLst>
            </p:cNvPr>
            <p:cNvSpPr/>
            <p:nvPr/>
          </p:nvSpPr>
          <p:spPr>
            <a:xfrm>
              <a:off x="7649313" y="1261520"/>
              <a:ext cx="3985842" cy="2970633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solidFill>
                <a:srgbClr val="92D050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336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8B63DA-721E-A2CE-A182-CA7B3365C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477837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altLang="zh-TW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YF</a:t>
            </a:r>
            <a:r>
              <a:rPr lang="zh-TW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、</a:t>
            </a:r>
            <a:r>
              <a:rPr lang="en-US" altLang="ja-JP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EF</a:t>
            </a:r>
            <a:r>
              <a:rPr lang="ja-JP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窯</a:t>
            </a:r>
            <a:r>
              <a:rPr lang="en-US" altLang="ja-JP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0.15</a:t>
            </a:r>
            <a:r>
              <a:rPr lang="en-US" altLang="zh-TW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t</a:t>
            </a:r>
            <a:r>
              <a:rPr lang="zh-TW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水貼</a:t>
            </a:r>
            <a:r>
              <a:rPr lang="ja-JP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実績比較</a:t>
            </a:r>
            <a:endParaRPr lang="zh-TW" altLang="en-US" sz="2800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2B3DED3-BDCF-6FD3-939E-9A8C9A46E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9" y="2927168"/>
            <a:ext cx="5941864" cy="213154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DA25D54-EB25-B2B0-1E01-B21930ED4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6" y="661621"/>
            <a:ext cx="5941864" cy="2145090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273D410F-CD53-2E98-C9B6-FAD1358A1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951" y="627013"/>
            <a:ext cx="5925929" cy="215238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4546551-DCB8-CDDA-EE06-8691E1C4A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156" y="2963864"/>
            <a:ext cx="5941864" cy="2136058"/>
          </a:xfrm>
          <a:prstGeom prst="rect">
            <a:avLst/>
          </a:prstGeom>
        </p:spPr>
      </p:pic>
      <p:sp>
        <p:nvSpPr>
          <p:cNvPr id="48" name="副標題 4">
            <a:extLst>
              <a:ext uri="{FF2B5EF4-FFF2-40B4-BE49-F238E27FC236}">
                <a16:creationId xmlns:a16="http://schemas.microsoft.com/office/drawing/2014/main" id="{F9AD4DFE-DC23-170C-C3D1-44F5C8D4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326" y="5200245"/>
            <a:ext cx="11003179" cy="1621830"/>
          </a:xfrm>
          <a:noFill/>
          <a:ln>
            <a:noFill/>
          </a:ln>
        </p:spPr>
        <p:txBody>
          <a:bodyPr>
            <a:normAutofit/>
          </a:bodyPr>
          <a:lstStyle/>
          <a:p>
            <a:pPr algn="just"/>
            <a:r>
              <a:rPr lang="ja-JP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en-US" altLang="ja-JP" sz="1800">
                <a:latin typeface="Meiryo UI" panose="020B0604030504040204" pitchFamily="34" charset="-128"/>
                <a:ea typeface="Meiryo UI" panose="020B0604030504040204" pitchFamily="34" charset="-128"/>
              </a:rPr>
              <a:t>0.15t</a:t>
            </a:r>
            <a:r>
              <a:rPr lang="ja-JP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は</a:t>
            </a:r>
            <a:r>
              <a:rPr lang="en-US" altLang="ja-JP" sz="1800">
                <a:latin typeface="Meiryo UI" panose="020B0604030504040204" pitchFamily="34" charset="-128"/>
                <a:ea typeface="Meiryo UI" panose="020B0604030504040204" pitchFamily="34" charset="-128"/>
              </a:rPr>
              <a:t>WF</a:t>
            </a:r>
            <a:r>
              <a:rPr lang="ja-JP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が問題で</a:t>
            </a:r>
            <a:r>
              <a:rPr lang="en-US" altLang="ja-JP" sz="1800">
                <a:latin typeface="Meiryo UI" panose="020B0604030504040204" pitchFamily="34" charset="-128"/>
                <a:ea typeface="Meiryo UI" panose="020B0604030504040204" pitchFamily="34" charset="-128"/>
              </a:rPr>
              <a:t>YF</a:t>
            </a:r>
            <a:r>
              <a:rPr lang="ja-JP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は</a:t>
            </a:r>
            <a:r>
              <a:rPr lang="en-US" altLang="ja-JP" sz="1800">
                <a:latin typeface="Meiryo UI" panose="020B0604030504040204" pitchFamily="34" charset="-128"/>
                <a:ea typeface="Meiryo UI" panose="020B0604030504040204" pitchFamily="34" charset="-128"/>
              </a:rPr>
              <a:t>LS</a:t>
            </a:r>
            <a:r>
              <a:rPr lang="ja-JP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を上げられなかった</a:t>
            </a:r>
            <a:endParaRPr lang="en-US" altLang="ja-JP" sz="18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r>
              <a:rPr lang="ja-JP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en-US" altLang="ja-JP" sz="1800">
                <a:latin typeface="Meiryo UI" panose="020B0604030504040204" pitchFamily="34" charset="-128"/>
                <a:ea typeface="Meiryo UI" panose="020B0604030504040204" pitchFamily="34" charset="-128"/>
              </a:rPr>
              <a:t>EF 2</a:t>
            </a:r>
            <a:r>
              <a:rPr lang="en-US" altLang="ja-JP" sz="1800" baseline="30000">
                <a:latin typeface="Meiryo UI" panose="020B0604030504040204" pitchFamily="34" charset="-128"/>
                <a:ea typeface="Meiryo UI" panose="020B0604030504040204" pitchFamily="34" charset="-128"/>
              </a:rPr>
              <a:t>nd </a:t>
            </a:r>
            <a:r>
              <a:rPr lang="en-US" altLang="ja-JP" sz="1800">
                <a:latin typeface="Meiryo UI" panose="020B0604030504040204" pitchFamily="34" charset="-128"/>
                <a:ea typeface="Meiryo UI" panose="020B0604030504040204" pitchFamily="34" charset="-128"/>
              </a:rPr>
              <a:t>19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t/d</a:t>
            </a:r>
            <a:r>
              <a:rPr lang="ja-JP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までは</a:t>
            </a:r>
            <a:r>
              <a:rPr lang="en-US" altLang="ja-JP" sz="1800">
                <a:latin typeface="Meiryo UI" panose="020B0604030504040204" pitchFamily="34" charset="-128"/>
                <a:ea typeface="Meiryo UI" panose="020B0604030504040204" pitchFamily="34" charset="-128"/>
              </a:rPr>
              <a:t>YF</a:t>
            </a:r>
            <a:r>
              <a:rPr lang="ja-JP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同様に平坦度が安定しなかった</a:t>
            </a:r>
            <a:endParaRPr lang="en-US" altLang="ja-JP" sz="18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r>
              <a:rPr lang="ja-JP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  →</a:t>
            </a:r>
            <a:r>
              <a:rPr lang="en-US" altLang="ja-JP" sz="1800">
                <a:latin typeface="Meiryo UI" panose="020B0604030504040204" pitchFamily="34" charset="-128"/>
                <a:ea typeface="Meiryo UI" panose="020B0604030504040204" pitchFamily="34" charset="-128"/>
              </a:rPr>
              <a:t>3</a:t>
            </a:r>
            <a:r>
              <a:rPr lang="en-US" altLang="ja-JP" sz="1800" baseline="30000">
                <a:latin typeface="Meiryo UI" panose="020B0604030504040204" pitchFamily="34" charset="-128"/>
                <a:ea typeface="Meiryo UI" panose="020B0604030504040204" pitchFamily="34" charset="-128"/>
              </a:rPr>
              <a:t>rd</a:t>
            </a:r>
            <a:r>
              <a:rPr lang="ja-JP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以降では、</a:t>
            </a:r>
            <a:r>
              <a:rPr lang="en-US" altLang="ja-JP" sz="1800"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ja-JP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対応で</a:t>
            </a:r>
            <a:r>
              <a:rPr lang="en-US" altLang="ja-JP" sz="1800">
                <a:latin typeface="Meiryo UI" panose="020B0604030504040204" pitchFamily="34" charset="-128"/>
                <a:ea typeface="Meiryo UI" panose="020B0604030504040204" pitchFamily="34" charset="-128"/>
              </a:rPr>
              <a:t>LS(PULL)</a:t>
            </a:r>
            <a:r>
              <a:rPr lang="ja-JP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を上げざるを得なかった。</a:t>
            </a:r>
            <a:endParaRPr lang="en-US" altLang="ja-JP" sz="18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just"/>
            <a:r>
              <a:rPr lang="ja-JP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       </a:t>
            </a:r>
            <a:r>
              <a:rPr lang="ja-JP" altLang="en-US" sz="18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→結果として、</a:t>
            </a:r>
            <a:r>
              <a:rPr lang="en-US" altLang="ja-JP" sz="18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LS</a:t>
            </a:r>
            <a:r>
              <a:rPr lang="ja-JP" altLang="en-US" sz="18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（</a:t>
            </a:r>
            <a:r>
              <a:rPr lang="en-US" altLang="ja-JP" sz="18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Pull)</a:t>
            </a:r>
            <a:r>
              <a:rPr lang="ja-JP" altLang="en-US" sz="18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を上げたうえで平坦度改善（ばらつき改善）を達成した</a:t>
            </a:r>
            <a:endParaRPr lang="en-US" altLang="zh-TW" sz="180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3" name="投影片編號版面配置區 3">
            <a:extLst>
              <a:ext uri="{FF2B5EF4-FFF2-40B4-BE49-F238E27FC236}">
                <a16:creationId xmlns:a16="http://schemas.microsoft.com/office/drawing/2014/main" id="{1382D6C4-9767-D95D-036C-8AF6E346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107321E-284E-4529-8B9D-88669C4D65E3}" type="slidenum">
              <a:rPr lang="zh-TW" altLang="en-US" sz="2800" smtClean="0">
                <a:solidFill>
                  <a:srgbClr val="C00000"/>
                </a:solidFill>
                <a:highlight>
                  <a:srgbClr val="FFFF00"/>
                </a:highlight>
              </a:rPr>
              <a:t>7</a:t>
            </a:fld>
            <a:endParaRPr lang="zh-TW" altLang="en-US" sz="28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8566C7-12EE-34F3-16D7-66179FF4AD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9451" y="4492203"/>
            <a:ext cx="5182049" cy="67671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33B4B6A-ABD8-F37A-D0B4-6E9407847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063" y="4492203"/>
            <a:ext cx="5182049" cy="676715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188E0CA-DA63-817F-C200-769D2B62C32F}"/>
              </a:ext>
            </a:extLst>
          </p:cNvPr>
          <p:cNvSpPr/>
          <p:nvPr/>
        </p:nvSpPr>
        <p:spPr>
          <a:xfrm>
            <a:off x="483257" y="782077"/>
            <a:ext cx="1526958" cy="3710125"/>
          </a:xfrm>
          <a:prstGeom prst="rect">
            <a:avLst/>
          </a:prstGeom>
          <a:solidFill>
            <a:srgbClr val="FF7C80">
              <a:alpha val="20000"/>
            </a:srgbClr>
          </a:solidFill>
          <a:ln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42D13FF-360B-E8E0-A34A-8D6102447A93}"/>
              </a:ext>
            </a:extLst>
          </p:cNvPr>
          <p:cNvSpPr/>
          <p:nvPr/>
        </p:nvSpPr>
        <p:spPr>
          <a:xfrm>
            <a:off x="2029203" y="812743"/>
            <a:ext cx="774073" cy="3710124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217064AD-8F03-72D3-6A28-EA8FC682D90F}"/>
              </a:ext>
            </a:extLst>
          </p:cNvPr>
          <p:cNvSpPr/>
          <p:nvPr/>
        </p:nvSpPr>
        <p:spPr>
          <a:xfrm>
            <a:off x="2846774" y="811796"/>
            <a:ext cx="2845537" cy="3710123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FF40C39-CD29-F8F9-541A-D6AF7FB03124}"/>
              </a:ext>
            </a:extLst>
          </p:cNvPr>
          <p:cNvSpPr txBox="1"/>
          <p:nvPr/>
        </p:nvSpPr>
        <p:spPr>
          <a:xfrm>
            <a:off x="4080079" y="772727"/>
            <a:ext cx="1439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>
                <a:solidFill>
                  <a:srgbClr val="0000FF"/>
                </a:solidFill>
                <a:highlight>
                  <a:srgbClr val="00FF00"/>
                </a:highlight>
              </a:rPr>
              <a:t>超出規格無</a:t>
            </a:r>
            <a:endParaRPr lang="en-US" altLang="zh-TW" sz="1800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AA3C6F2-7FC6-87C9-39C5-B565C35B6684}"/>
              </a:ext>
            </a:extLst>
          </p:cNvPr>
          <p:cNvSpPr txBox="1"/>
          <p:nvPr/>
        </p:nvSpPr>
        <p:spPr>
          <a:xfrm>
            <a:off x="1179607" y="750751"/>
            <a:ext cx="1596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>
                <a:solidFill>
                  <a:srgbClr val="FF0000"/>
                </a:solidFill>
                <a:highlight>
                  <a:srgbClr val="FFFF00"/>
                </a:highlight>
              </a:rPr>
              <a:t>規格外散發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7ABF892-C81E-58C8-88A7-825CCF856253}"/>
              </a:ext>
            </a:extLst>
          </p:cNvPr>
          <p:cNvSpPr txBox="1"/>
          <p:nvPr/>
        </p:nvSpPr>
        <p:spPr>
          <a:xfrm>
            <a:off x="4080079" y="3101111"/>
            <a:ext cx="1439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>
                <a:solidFill>
                  <a:srgbClr val="0000FF"/>
                </a:solidFill>
                <a:highlight>
                  <a:srgbClr val="00FF00"/>
                </a:highlight>
              </a:rPr>
              <a:t>超出規格無</a:t>
            </a:r>
            <a:endParaRPr lang="en-US" altLang="zh-TW" sz="1800">
              <a:solidFill>
                <a:srgbClr val="0000FF"/>
              </a:solidFill>
              <a:highlight>
                <a:srgbClr val="00FF00"/>
              </a:highlight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55666A6-6B2D-3120-F10B-B35E59A905C2}"/>
              </a:ext>
            </a:extLst>
          </p:cNvPr>
          <p:cNvSpPr txBox="1"/>
          <p:nvPr/>
        </p:nvSpPr>
        <p:spPr>
          <a:xfrm>
            <a:off x="1035151" y="3069085"/>
            <a:ext cx="1596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>
                <a:solidFill>
                  <a:srgbClr val="FF0000"/>
                </a:solidFill>
                <a:highlight>
                  <a:srgbClr val="FFFF00"/>
                </a:highlight>
              </a:rPr>
              <a:t>規格外散發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9431ABF7-4D76-289F-110A-7CE56DF3D3C2}"/>
              </a:ext>
            </a:extLst>
          </p:cNvPr>
          <p:cNvSpPr/>
          <p:nvPr/>
        </p:nvSpPr>
        <p:spPr>
          <a:xfrm>
            <a:off x="6567887" y="840414"/>
            <a:ext cx="1526958" cy="3710125"/>
          </a:xfrm>
          <a:prstGeom prst="rect">
            <a:avLst/>
          </a:prstGeom>
          <a:solidFill>
            <a:srgbClr val="FF7C80">
              <a:alpha val="20000"/>
            </a:srgbClr>
          </a:solidFill>
          <a:ln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06F062B-D851-94B4-CC67-A450FE0498C3}"/>
              </a:ext>
            </a:extLst>
          </p:cNvPr>
          <p:cNvSpPr/>
          <p:nvPr/>
        </p:nvSpPr>
        <p:spPr>
          <a:xfrm>
            <a:off x="8113833" y="871080"/>
            <a:ext cx="774073" cy="3710124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9D4C4EEB-662D-5126-23CC-FE41FEDACB1D}"/>
              </a:ext>
            </a:extLst>
          </p:cNvPr>
          <p:cNvSpPr/>
          <p:nvPr/>
        </p:nvSpPr>
        <p:spPr>
          <a:xfrm>
            <a:off x="8899836" y="811796"/>
            <a:ext cx="2845537" cy="3710123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27F77B91-89CC-5A00-255C-D45E45D35D52}"/>
              </a:ext>
            </a:extLst>
          </p:cNvPr>
          <p:cNvSpPr/>
          <p:nvPr/>
        </p:nvSpPr>
        <p:spPr>
          <a:xfrm>
            <a:off x="2827785" y="2395255"/>
            <a:ext cx="1036992" cy="933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/>
              <a:t>EF 3</a:t>
            </a:r>
            <a:r>
              <a:rPr kumimoji="1" lang="en-US" altLang="ja-JP" baseline="30000"/>
              <a:t>rd</a:t>
            </a:r>
            <a:endParaRPr kumimoji="1" lang="ja-JP" altLang="en-US"/>
          </a:p>
        </p:txBody>
      </p:sp>
      <p:sp>
        <p:nvSpPr>
          <p:cNvPr id="35" name="矢印: 右 34">
            <a:extLst>
              <a:ext uri="{FF2B5EF4-FFF2-40B4-BE49-F238E27FC236}">
                <a16:creationId xmlns:a16="http://schemas.microsoft.com/office/drawing/2014/main" id="{4171C35E-F9FB-BD3E-4EA6-49F6C12993A1}"/>
              </a:ext>
            </a:extLst>
          </p:cNvPr>
          <p:cNvSpPr/>
          <p:nvPr/>
        </p:nvSpPr>
        <p:spPr>
          <a:xfrm>
            <a:off x="8897033" y="2273552"/>
            <a:ext cx="355678" cy="933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DA85648B-4714-45EA-03C8-D4B450DE1024}"/>
              </a:ext>
            </a:extLst>
          </p:cNvPr>
          <p:cNvSpPr/>
          <p:nvPr/>
        </p:nvSpPr>
        <p:spPr>
          <a:xfrm>
            <a:off x="91979" y="627013"/>
            <a:ext cx="5949029" cy="4541905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370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95CCB83-6691-E896-D11E-5001628DB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196" y="665988"/>
            <a:ext cx="5272299" cy="29108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C8B63DA-721E-A2CE-A182-CA7B3365C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477837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altLang="ja-JP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EF</a:t>
            </a:r>
            <a:r>
              <a:rPr lang="ja-JP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窯</a:t>
            </a:r>
            <a:r>
              <a:rPr lang="zh-TW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平坦度</a:t>
            </a:r>
            <a:r>
              <a:rPr lang="ja-JP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対応</a:t>
            </a:r>
            <a:r>
              <a:rPr lang="en-US" altLang="zh-TW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r>
              <a:rPr lang="en-US" altLang="ja-JP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1</a:t>
            </a:r>
            <a:endParaRPr lang="zh-TW" altLang="en-US" sz="2800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8" name="副標題 4">
            <a:extLst>
              <a:ext uri="{FF2B5EF4-FFF2-40B4-BE49-F238E27FC236}">
                <a16:creationId xmlns:a16="http://schemas.microsoft.com/office/drawing/2014/main" id="{F9AD4DFE-DC23-170C-C3D1-44F5C8D4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9016" y="6317413"/>
            <a:ext cx="9477322" cy="442998"/>
          </a:xfrm>
        </p:spPr>
        <p:txBody>
          <a:bodyPr>
            <a:normAutofit/>
          </a:bodyPr>
          <a:lstStyle/>
          <a:p>
            <a:pPr algn="just"/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◎ </a:t>
            </a:r>
            <a:r>
              <a:rPr lang="en-US" altLang="zh-TW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WIDE</a:t>
            </a:r>
            <a:r>
              <a:rPr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→</a:t>
            </a:r>
            <a:r>
              <a:rPr lang="en-US" altLang="zh-TW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NARROW </a:t>
            </a:r>
            <a:r>
              <a:rPr lang="ja-JP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温度勾配緩和により平坦度安定</a:t>
            </a:r>
            <a:r>
              <a:rPr lang="zh-TW" altLang="en-US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；</a:t>
            </a:r>
            <a:endParaRPr lang="en-US" altLang="zh-TW" sz="2000"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5" name="投影片編號版面配置區 3">
            <a:extLst>
              <a:ext uri="{FF2B5EF4-FFF2-40B4-BE49-F238E27FC236}">
                <a16:creationId xmlns:a16="http://schemas.microsoft.com/office/drawing/2014/main" id="{720176C6-A13F-889E-C04B-3BD19C3E9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107321E-284E-4529-8B9D-88669C4D65E3}" type="slidenum">
              <a:rPr lang="zh-TW" altLang="en-US" sz="2800" smtClean="0">
                <a:solidFill>
                  <a:srgbClr val="C00000"/>
                </a:solidFill>
                <a:highlight>
                  <a:srgbClr val="FFFF00"/>
                </a:highlight>
              </a:rPr>
              <a:t>8</a:t>
            </a:fld>
            <a:endParaRPr lang="zh-TW" altLang="en-US" sz="28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1DC2FFC-CA50-6AA5-6F96-D2A01F8B5D22}"/>
              </a:ext>
            </a:extLst>
          </p:cNvPr>
          <p:cNvSpPr/>
          <p:nvPr/>
        </p:nvSpPr>
        <p:spPr>
          <a:xfrm>
            <a:off x="9727135" y="3256258"/>
            <a:ext cx="2619824" cy="122734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ja-JP" altLang="en-US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錫温度差減少</a:t>
            </a:r>
            <a:endParaRPr lang="en-US" altLang="zh-TW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→</a:t>
            </a:r>
            <a:r>
              <a:rPr lang="en-US" altLang="ja-JP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Edge</a:t>
            </a:r>
            <a:r>
              <a:rPr lang="ja-JP" altLang="en-US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平坦度良化</a:t>
            </a:r>
            <a:endParaRPr lang="en-US" altLang="ja-JP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＝</a:t>
            </a:r>
            <a:r>
              <a:rPr lang="zh-TW" altLang="en-US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水貼</a:t>
            </a:r>
            <a:r>
              <a:rPr lang="en-US" altLang="zh-TW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WF</a:t>
            </a:r>
            <a:r>
              <a:rPr lang="ja-JP" altLang="en-US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安定化</a:t>
            </a:r>
            <a:endParaRPr lang="en-US" altLang="ja-JP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</a:t>
            </a:r>
            <a:endParaRPr lang="zh-TW" altLang="en-US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zh-TW" altLang="en-US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DBFBFC00-32EB-6396-E9B5-AAFD14E80BEB}"/>
              </a:ext>
            </a:extLst>
          </p:cNvPr>
          <p:cNvSpPr/>
          <p:nvPr/>
        </p:nvSpPr>
        <p:spPr>
          <a:xfrm>
            <a:off x="9727135" y="1631563"/>
            <a:ext cx="1014756" cy="1557975"/>
          </a:xfrm>
          <a:prstGeom prst="rect">
            <a:avLst/>
          </a:prstGeom>
          <a:solidFill>
            <a:srgbClr val="FF7C80">
              <a:alpha val="20000"/>
            </a:srgbClr>
          </a:solidFill>
          <a:ln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A59CB1CA-D682-2E55-0781-FA7CBE3B1C33}"/>
              </a:ext>
            </a:extLst>
          </p:cNvPr>
          <p:cNvSpPr txBox="1"/>
          <p:nvPr/>
        </p:nvSpPr>
        <p:spPr>
          <a:xfrm>
            <a:off x="6755379" y="4595058"/>
            <a:ext cx="45592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◆</a:t>
            </a:r>
            <a:r>
              <a:rPr kumimoji="1" lang="en-US" altLang="ja-JP" sz="2000">
                <a:latin typeface="Meiryo UI" panose="020B0604030504040204" pitchFamily="34" charset="-128"/>
                <a:ea typeface="Meiryo UI" panose="020B0604030504040204" pitchFamily="34" charset="-128"/>
              </a:rPr>
              <a:t>Tin</a:t>
            </a:r>
            <a:r>
              <a:rPr kumimoji="1"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kumimoji="1" lang="en-US" altLang="ja-JP" sz="2000">
                <a:latin typeface="Meiryo UI" panose="020B0604030504040204" pitchFamily="34" charset="-128"/>
                <a:ea typeface="Meiryo UI" panose="020B0604030504040204" pitchFamily="34" charset="-128"/>
              </a:rPr>
              <a:t>Pocket</a:t>
            </a:r>
            <a:r>
              <a:rPr kumimoji="1"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前後での温度勾配が重要</a:t>
            </a:r>
            <a:endParaRPr kumimoji="1" lang="en-US" altLang="ja-JP" sz="20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kumimoji="1"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  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※1 </a:t>
            </a:r>
            <a:r>
              <a:rPr kumimoji="1" lang="en-US" altLang="ja-JP" sz="2000">
                <a:latin typeface="Meiryo UI" panose="020B0604030504040204" pitchFamily="34" charset="-128"/>
                <a:ea typeface="Meiryo UI" panose="020B0604030504040204" pitchFamily="34" charset="-128"/>
              </a:rPr>
              <a:t>Tin</a:t>
            </a:r>
            <a:r>
              <a:rPr kumimoji="1"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kumimoji="1" lang="en-US" altLang="ja-JP" sz="2000">
                <a:latin typeface="Meiryo UI" panose="020B0604030504040204" pitchFamily="34" charset="-128"/>
                <a:ea typeface="Meiryo UI" panose="020B0604030504040204" pitchFamily="34" charset="-128"/>
              </a:rPr>
              <a:t>Pocket</a:t>
            </a:r>
            <a:r>
              <a:rPr kumimoji="1"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で急冷される為</a:t>
            </a:r>
            <a:endParaRPr kumimoji="1" lang="en-US" altLang="ja-JP" sz="20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kumimoji="1"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       急冷を緩和する方向の操作が重要</a:t>
            </a:r>
            <a:endParaRPr kumimoji="1" lang="en-US" altLang="ja-JP" sz="20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kumimoji="1"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   </a:t>
            </a:r>
            <a:r>
              <a:rPr kumimoji="1" lang="en-US" altLang="ja-JP" sz="2000"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※2 </a:t>
            </a:r>
            <a:r>
              <a:rPr kumimoji="1"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温度差の緩和によって錫対流による</a:t>
            </a:r>
            <a:endParaRPr kumimoji="1" lang="en-US" altLang="ja-JP" sz="20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kumimoji="1"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       温度場不安定の抑制</a:t>
            </a:r>
          </a:p>
        </p:txBody>
      </p:sp>
      <p:cxnSp>
        <p:nvCxnSpPr>
          <p:cNvPr id="7" name="直線矢印コネクタ 37">
            <a:extLst>
              <a:ext uri="{FF2B5EF4-FFF2-40B4-BE49-F238E27FC236}">
                <a16:creationId xmlns:a16="http://schemas.microsoft.com/office/drawing/2014/main" id="{3B7EA61E-763F-B7AD-8F4A-9A34D7BABBA7}"/>
              </a:ext>
            </a:extLst>
          </p:cNvPr>
          <p:cNvCxnSpPr>
            <a:cxnSpLocks/>
          </p:cNvCxnSpPr>
          <p:nvPr/>
        </p:nvCxnSpPr>
        <p:spPr>
          <a:xfrm>
            <a:off x="10199912" y="1952058"/>
            <a:ext cx="301855" cy="261025"/>
          </a:xfrm>
          <a:prstGeom prst="straightConnector1">
            <a:avLst/>
          </a:prstGeom>
          <a:ln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1AF94C76-E5F0-C55F-4C2C-0929E5BEFEA9}"/>
              </a:ext>
            </a:extLst>
          </p:cNvPr>
          <p:cNvGrpSpPr/>
          <p:nvPr/>
        </p:nvGrpSpPr>
        <p:grpSpPr>
          <a:xfrm>
            <a:off x="675349" y="3711791"/>
            <a:ext cx="5041083" cy="2011854"/>
            <a:chOff x="643476" y="4123591"/>
            <a:chExt cx="5041083" cy="2011854"/>
          </a:xfrm>
        </p:grpSpPr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14F0D3E2-B266-D405-56F8-0C7C68BA7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476" y="4123591"/>
              <a:ext cx="4737003" cy="2011854"/>
            </a:xfrm>
            <a:prstGeom prst="rect">
              <a:avLst/>
            </a:prstGeom>
          </p:spPr>
        </p:pic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DFF4E825-6BFC-6D82-4371-54C1E8CBD5B3}"/>
                </a:ext>
              </a:extLst>
            </p:cNvPr>
            <p:cNvCxnSpPr/>
            <p:nvPr/>
          </p:nvCxnSpPr>
          <p:spPr>
            <a:xfrm flipV="1">
              <a:off x="3795341" y="5020377"/>
              <a:ext cx="0" cy="107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6214161F-A430-0DC1-A0FA-7873A931F4A2}"/>
                </a:ext>
              </a:extLst>
            </p:cNvPr>
            <p:cNvSpPr txBox="1"/>
            <p:nvPr/>
          </p:nvSpPr>
          <p:spPr>
            <a:xfrm>
              <a:off x="3079359" y="4450492"/>
              <a:ext cx="26052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>
                  <a:solidFill>
                    <a:srgbClr val="0070C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8BAY(Pocket)</a:t>
              </a:r>
            </a:p>
            <a:p>
              <a:r>
                <a:rPr kumimoji="1" lang="ja-JP" altLang="en-US">
                  <a:solidFill>
                    <a:srgbClr val="0070C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→</a:t>
              </a:r>
              <a:r>
                <a:rPr kumimoji="1" lang="en-US" altLang="ja-JP">
                  <a:solidFill>
                    <a:srgbClr val="0070C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Glass</a:t>
              </a:r>
              <a:r>
                <a:rPr kumimoji="1" lang="ja-JP" altLang="en-US">
                  <a:solidFill>
                    <a:srgbClr val="0070C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が急冷されやすい</a:t>
              </a: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0910645F-20A9-EE66-FBB4-DDD63885677C}"/>
                </a:ext>
              </a:extLst>
            </p:cNvPr>
            <p:cNvSpPr/>
            <p:nvPr/>
          </p:nvSpPr>
          <p:spPr>
            <a:xfrm>
              <a:off x="3388921" y="5296859"/>
              <a:ext cx="400264" cy="646331"/>
            </a:xfrm>
            <a:prstGeom prst="rect">
              <a:avLst/>
            </a:prstGeom>
            <a:solidFill>
              <a:srgbClr val="00B0F0">
                <a:alpha val="30196"/>
              </a:srgbClr>
            </a:solidFill>
            <a:ln>
              <a:solidFill>
                <a:srgbClr val="92D050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矩形: 剪去單一角落 9">
              <a:extLst>
                <a:ext uri="{FF2B5EF4-FFF2-40B4-BE49-F238E27FC236}">
                  <a16:creationId xmlns:a16="http://schemas.microsoft.com/office/drawing/2014/main" id="{57AA2592-3384-579A-4492-094A173C90A6}"/>
                </a:ext>
              </a:extLst>
            </p:cNvPr>
            <p:cNvSpPr/>
            <p:nvPr/>
          </p:nvSpPr>
          <p:spPr>
            <a:xfrm flipH="1">
              <a:off x="3304446" y="5924902"/>
              <a:ext cx="2008218" cy="133172"/>
            </a:xfrm>
            <a:prstGeom prst="snip1Rect">
              <a:avLst>
                <a:gd name="adj" fmla="val 5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48062E8-0191-FB1D-B530-1F9140EBF2EA}"/>
              </a:ext>
            </a:extLst>
          </p:cNvPr>
          <p:cNvGrpSpPr/>
          <p:nvPr/>
        </p:nvGrpSpPr>
        <p:grpSpPr>
          <a:xfrm>
            <a:off x="154315" y="641118"/>
            <a:ext cx="6879709" cy="2256854"/>
            <a:chOff x="154315" y="641118"/>
            <a:chExt cx="6879709" cy="2256854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E6DB9E5-737F-A609-5760-7F88D0F71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315" y="641118"/>
              <a:ext cx="6264358" cy="2254970"/>
            </a:xfrm>
            <a:prstGeom prst="rect">
              <a:avLst/>
            </a:prstGeom>
          </p:spPr>
        </p:pic>
        <p:sp>
          <p:nvSpPr>
            <p:cNvPr id="5" name="矢印: 右 4">
              <a:extLst>
                <a:ext uri="{FF2B5EF4-FFF2-40B4-BE49-F238E27FC236}">
                  <a16:creationId xmlns:a16="http://schemas.microsoft.com/office/drawing/2014/main" id="{EF72A038-5407-03BC-410E-7327F87CBD3A}"/>
                </a:ext>
              </a:extLst>
            </p:cNvPr>
            <p:cNvSpPr/>
            <p:nvPr/>
          </p:nvSpPr>
          <p:spPr>
            <a:xfrm rot="19976213">
              <a:off x="3323931" y="1955020"/>
              <a:ext cx="522514" cy="306162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5319211A-E336-9333-03A0-2025535DF057}"/>
                </a:ext>
              </a:extLst>
            </p:cNvPr>
            <p:cNvSpPr txBox="1"/>
            <p:nvPr/>
          </p:nvSpPr>
          <p:spPr>
            <a:xfrm>
              <a:off x="3849247" y="1893760"/>
              <a:ext cx="27302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L/S</a:t>
              </a:r>
              <a:r>
                <a:rPr kumimoji="1" lang="ja-JP" altLang="en-US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  <a:r>
                <a:rPr kumimoji="1" lang="en-US" altLang="ja-JP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up</a:t>
              </a:r>
              <a:r>
                <a:rPr kumimoji="1" lang="ja-JP" altLang="en-US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で平坦度ﾍﾞｰｽｱｯﾌﾟ</a:t>
              </a: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74B7DC4F-5DB3-EAAB-9B69-32B58FCAFF2B}"/>
                </a:ext>
              </a:extLst>
            </p:cNvPr>
            <p:cNvSpPr/>
            <p:nvPr/>
          </p:nvSpPr>
          <p:spPr>
            <a:xfrm>
              <a:off x="677211" y="872850"/>
              <a:ext cx="2711787" cy="1164775"/>
            </a:xfrm>
            <a:prstGeom prst="rect">
              <a:avLst/>
            </a:prstGeom>
            <a:solidFill>
              <a:srgbClr val="92D050">
                <a:alpha val="30196"/>
              </a:srgbClr>
            </a:solidFill>
            <a:ln>
              <a:solidFill>
                <a:srgbClr val="92D050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BC818AEA-06B9-A2A3-8EAB-B1F6CDDAE6D6}"/>
                </a:ext>
              </a:extLst>
            </p:cNvPr>
            <p:cNvSpPr/>
            <p:nvPr/>
          </p:nvSpPr>
          <p:spPr>
            <a:xfrm>
              <a:off x="3388997" y="1265956"/>
              <a:ext cx="2616201" cy="537031"/>
            </a:xfrm>
            <a:prstGeom prst="rect">
              <a:avLst/>
            </a:prstGeom>
            <a:solidFill>
              <a:srgbClr val="FF7C80">
                <a:alpha val="20000"/>
              </a:srgbClr>
            </a:solidFill>
            <a:ln>
              <a:solidFill>
                <a:srgbClr val="92D050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202CA206-388D-D87D-A74E-D8E01DBFD2EF}"/>
                </a:ext>
              </a:extLst>
            </p:cNvPr>
            <p:cNvSpPr txBox="1"/>
            <p:nvPr/>
          </p:nvSpPr>
          <p:spPr>
            <a:xfrm>
              <a:off x="3827697" y="702273"/>
              <a:ext cx="32063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平坦度安定化（ばらつき抑制）</a:t>
              </a:r>
            </a:p>
          </p:txBody>
        </p:sp>
        <p:sp>
          <p:nvSpPr>
            <p:cNvPr id="12" name="矢印: 右 4">
              <a:extLst>
                <a:ext uri="{FF2B5EF4-FFF2-40B4-BE49-F238E27FC236}">
                  <a16:creationId xmlns:a16="http://schemas.microsoft.com/office/drawing/2014/main" id="{293057C3-6D9F-BAB9-A9CE-D42360697759}"/>
                </a:ext>
              </a:extLst>
            </p:cNvPr>
            <p:cNvSpPr/>
            <p:nvPr/>
          </p:nvSpPr>
          <p:spPr>
            <a:xfrm rot="2008043">
              <a:off x="3385255" y="772114"/>
              <a:ext cx="522514" cy="306162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5D33989-459D-E08B-57BF-63F31C0E176F}"/>
                </a:ext>
              </a:extLst>
            </p:cNvPr>
            <p:cNvSpPr txBox="1"/>
            <p:nvPr/>
          </p:nvSpPr>
          <p:spPr>
            <a:xfrm>
              <a:off x="677211" y="2313197"/>
              <a:ext cx="1943585" cy="5847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YF </a:t>
              </a:r>
              <a:r>
                <a:rPr lang="en-US" altLang="zh-TW" sz="1400" dirty="0"/>
                <a:t>0.15t 20t/d</a:t>
              </a:r>
            </a:p>
            <a:p>
              <a:r>
                <a:rPr lang="en-US" altLang="zh-TW" sz="1400" dirty="0"/>
                <a:t>283m/h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576FA043-060F-F3CA-8A8A-CE484D9DEE5C}"/>
                </a:ext>
              </a:extLst>
            </p:cNvPr>
            <p:cNvSpPr txBox="1"/>
            <p:nvPr/>
          </p:nvSpPr>
          <p:spPr>
            <a:xfrm>
              <a:off x="2639932" y="2331412"/>
              <a:ext cx="742331" cy="5232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600"/>
                <a:t>EF</a:t>
              </a:r>
              <a:r>
                <a:rPr lang="en-US" altLang="zh-TW" sz="1200"/>
                <a:t>19t/d</a:t>
              </a:r>
            </a:p>
            <a:p>
              <a:r>
                <a:rPr lang="en-US" altLang="zh-TW" sz="1200"/>
                <a:t>291m/h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092F2613-D28F-4055-B522-F378584F3A6C}"/>
                </a:ext>
              </a:extLst>
            </p:cNvPr>
            <p:cNvSpPr txBox="1"/>
            <p:nvPr/>
          </p:nvSpPr>
          <p:spPr>
            <a:xfrm>
              <a:off x="3401398" y="2316104"/>
              <a:ext cx="2845537" cy="55399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600"/>
                <a:t>EF </a:t>
              </a:r>
              <a:r>
                <a:rPr lang="en-US" altLang="zh-TW" sz="1400"/>
                <a:t>28t/d       </a:t>
              </a:r>
              <a:r>
                <a:rPr lang="zh-TW" altLang="en-US" sz="1400"/>
                <a:t>→</a:t>
              </a:r>
              <a:r>
                <a:rPr lang="en-US" altLang="zh-TW" sz="1400"/>
                <a:t>29t/d</a:t>
              </a:r>
            </a:p>
            <a:p>
              <a:r>
                <a:rPr lang="zh-TW" altLang="en-US" sz="1400"/>
                <a:t>   </a:t>
              </a:r>
              <a:r>
                <a:rPr lang="en-US" altLang="zh-TW" sz="1400"/>
                <a:t>408m/h      </a:t>
              </a:r>
              <a:r>
                <a:rPr lang="zh-TW" altLang="en-US" sz="1400"/>
                <a:t>→</a:t>
              </a:r>
              <a:r>
                <a:rPr lang="en-US" altLang="zh-TW" sz="1400"/>
                <a:t>412m/h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585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8B63DA-721E-A2CE-A182-CA7B3365C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477837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altLang="ja-JP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EF</a:t>
            </a:r>
            <a:r>
              <a:rPr lang="ja-JP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窯</a:t>
            </a:r>
            <a:r>
              <a:rPr lang="zh-TW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平坦度</a:t>
            </a:r>
            <a:r>
              <a:rPr lang="ja-JP" altLang="en-US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対応</a:t>
            </a:r>
            <a:r>
              <a:rPr lang="en-US" altLang="zh-TW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r>
              <a:rPr lang="en-US" altLang="ja-JP" sz="280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1</a:t>
            </a:r>
            <a:endParaRPr lang="zh-TW" altLang="en-US" sz="2800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5" name="投影片編號版面配置區 3">
            <a:extLst>
              <a:ext uri="{FF2B5EF4-FFF2-40B4-BE49-F238E27FC236}">
                <a16:creationId xmlns:a16="http://schemas.microsoft.com/office/drawing/2014/main" id="{720176C6-A13F-889E-C04B-3BD19C3E9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107321E-284E-4529-8B9D-88669C4D65E3}" type="slidenum">
              <a:rPr lang="zh-TW" altLang="en-US" sz="2800" smtClean="0">
                <a:solidFill>
                  <a:srgbClr val="C00000"/>
                </a:solidFill>
                <a:highlight>
                  <a:srgbClr val="FFFF00"/>
                </a:highlight>
              </a:rPr>
              <a:t>9</a:t>
            </a:fld>
            <a:endParaRPr lang="zh-TW" altLang="en-US" sz="280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F755793B-5B9F-EB31-410E-C71A2E1300A1}"/>
              </a:ext>
            </a:extLst>
          </p:cNvPr>
          <p:cNvGrpSpPr/>
          <p:nvPr/>
        </p:nvGrpSpPr>
        <p:grpSpPr>
          <a:xfrm>
            <a:off x="55353" y="602312"/>
            <a:ext cx="7375462" cy="5754038"/>
            <a:chOff x="4931837" y="690208"/>
            <a:chExt cx="7845437" cy="5754038"/>
          </a:xfrm>
        </p:grpSpPr>
        <p:pic>
          <p:nvPicPr>
            <p:cNvPr id="20" name="図 3">
              <a:extLst>
                <a:ext uri="{FF2B5EF4-FFF2-40B4-BE49-F238E27FC236}">
                  <a16:creationId xmlns:a16="http://schemas.microsoft.com/office/drawing/2014/main" id="{B209E149-F4B2-E848-857B-9FE76572E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1837" y="690208"/>
              <a:ext cx="7845437" cy="5754038"/>
            </a:xfrm>
            <a:prstGeom prst="rect">
              <a:avLst/>
            </a:prstGeom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E57C8F56-8BA3-1691-FE58-FDE4F73EFE28}"/>
                </a:ext>
              </a:extLst>
            </p:cNvPr>
            <p:cNvSpPr txBox="1"/>
            <p:nvPr/>
          </p:nvSpPr>
          <p:spPr>
            <a:xfrm>
              <a:off x="5784743" y="2066278"/>
              <a:ext cx="1296023" cy="5232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600"/>
                <a:t>EF</a:t>
              </a:r>
              <a:r>
                <a:rPr lang="en-US" altLang="zh-TW" sz="1200"/>
                <a:t>19t/d</a:t>
              </a:r>
            </a:p>
            <a:p>
              <a:r>
                <a:rPr lang="en-US" altLang="zh-TW" sz="1200"/>
                <a:t>291m/h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DE91D21E-6D9E-BDF9-E21F-C726D1D31E4C}"/>
                </a:ext>
              </a:extLst>
            </p:cNvPr>
            <p:cNvSpPr txBox="1"/>
            <p:nvPr/>
          </p:nvSpPr>
          <p:spPr>
            <a:xfrm>
              <a:off x="7099841" y="2037625"/>
              <a:ext cx="4951767" cy="55399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600"/>
                <a:t>EF </a:t>
              </a:r>
              <a:r>
                <a:rPr lang="en-US" altLang="zh-TW" sz="1400"/>
                <a:t>28t/d                            </a:t>
              </a:r>
              <a:r>
                <a:rPr lang="zh-TW" altLang="en-US" sz="1400"/>
                <a:t>→</a:t>
              </a:r>
              <a:r>
                <a:rPr lang="en-US" altLang="zh-TW" sz="1400"/>
                <a:t>29t/d</a:t>
              </a:r>
            </a:p>
            <a:p>
              <a:r>
                <a:rPr lang="zh-TW" altLang="en-US" sz="1400"/>
                <a:t>   </a:t>
              </a:r>
              <a:r>
                <a:rPr lang="en-US" altLang="zh-TW" sz="1400"/>
                <a:t>408m/h                           </a:t>
              </a:r>
              <a:r>
                <a:rPr lang="zh-TW" altLang="en-US" sz="1400"/>
                <a:t>→</a:t>
              </a:r>
              <a:r>
                <a:rPr lang="en-US" altLang="zh-TW" sz="1400"/>
                <a:t>412m/h</a:t>
              </a:r>
            </a:p>
          </p:txBody>
        </p:sp>
        <p:sp>
          <p:nvSpPr>
            <p:cNvPr id="27" name="テキスト ボックス 5">
              <a:extLst>
                <a:ext uri="{FF2B5EF4-FFF2-40B4-BE49-F238E27FC236}">
                  <a16:creationId xmlns:a16="http://schemas.microsoft.com/office/drawing/2014/main" id="{0EA37107-5D47-2C8F-9351-7A2B85FA3DA5}"/>
                </a:ext>
              </a:extLst>
            </p:cNvPr>
            <p:cNvSpPr txBox="1"/>
            <p:nvPr/>
          </p:nvSpPr>
          <p:spPr>
            <a:xfrm>
              <a:off x="7130114" y="3734402"/>
              <a:ext cx="506188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TW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Pull up</a:t>
              </a:r>
              <a:r>
                <a:rPr kumimoji="1" lang="zh-TW" altLang="en-US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→</a:t>
              </a:r>
              <a:r>
                <a:rPr kumimoji="1" lang="en-US" altLang="ja-JP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L/S</a:t>
              </a:r>
              <a:r>
                <a:rPr kumimoji="1" lang="ja-JP" altLang="en-US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  <a:r>
                <a:rPr kumimoji="1" lang="en-US" altLang="ja-JP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up</a:t>
              </a:r>
              <a:r>
                <a:rPr kumimoji="1" lang="zh-TW" altLang="en-US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→溫度 </a:t>
              </a:r>
              <a:r>
                <a:rPr kumimoji="1" lang="en-US" altLang="zh-TW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UP</a:t>
              </a:r>
              <a:r>
                <a:rPr kumimoji="1" lang="ja-JP" altLang="en-US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で平坦度ﾍﾞｰｽｱｯﾌﾟ</a:t>
              </a: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3E7E035E-BA0F-A303-DE10-4392E9CBDB6B}"/>
              </a:ext>
            </a:extLst>
          </p:cNvPr>
          <p:cNvGrpSpPr/>
          <p:nvPr/>
        </p:nvGrpSpPr>
        <p:grpSpPr>
          <a:xfrm>
            <a:off x="7253372" y="1828801"/>
            <a:ext cx="4883275" cy="2828356"/>
            <a:chOff x="7461748" y="3869465"/>
            <a:chExt cx="4349382" cy="2386223"/>
          </a:xfrm>
        </p:grpSpPr>
        <p:pic>
          <p:nvPicPr>
            <p:cNvPr id="18" name="圖片 7">
              <a:extLst>
                <a:ext uri="{FF2B5EF4-FFF2-40B4-BE49-F238E27FC236}">
                  <a16:creationId xmlns:a16="http://schemas.microsoft.com/office/drawing/2014/main" id="{D84453CD-8D36-15BD-AB94-D40457974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1748" y="4210691"/>
              <a:ext cx="4343676" cy="2044997"/>
            </a:xfrm>
            <a:prstGeom prst="rect">
              <a:avLst/>
            </a:prstGeom>
          </p:spPr>
        </p:pic>
        <p:sp>
          <p:nvSpPr>
            <p:cNvPr id="21" name="矩形 4">
              <a:extLst>
                <a:ext uri="{FF2B5EF4-FFF2-40B4-BE49-F238E27FC236}">
                  <a16:creationId xmlns:a16="http://schemas.microsoft.com/office/drawing/2014/main" id="{0EE9BCC2-150C-FE97-ED7F-07B9752017DE}"/>
                </a:ext>
              </a:extLst>
            </p:cNvPr>
            <p:cNvSpPr/>
            <p:nvPr/>
          </p:nvSpPr>
          <p:spPr>
            <a:xfrm>
              <a:off x="7461748" y="3869465"/>
              <a:ext cx="4349382" cy="3412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ja-JP" altLang="en-US" sz="160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出力勾配緩やかにすることで温度勾配を緩和</a:t>
              </a:r>
              <a:endParaRPr lang="zh-TW" altLang="en-US" sz="16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0827B3A-50E0-6A2F-D2C5-52E4B8B24DE2}"/>
              </a:ext>
            </a:extLst>
          </p:cNvPr>
          <p:cNvSpPr txBox="1"/>
          <p:nvPr/>
        </p:nvSpPr>
        <p:spPr>
          <a:xfrm>
            <a:off x="7357241" y="5076497"/>
            <a:ext cx="4779406" cy="92333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b="1">
                <a:latin typeface="Meiryo UI" panose="020B0604030504040204" pitchFamily="34" charset="-128"/>
                <a:ea typeface="Meiryo UI" panose="020B0604030504040204" pitchFamily="34" charset="-128"/>
              </a:rPr>
              <a:t>LS</a:t>
            </a:r>
            <a:r>
              <a:rPr kumimoji="1" lang="ja-JP" altLang="en-US" b="1">
                <a:latin typeface="Meiryo UI" panose="020B0604030504040204" pitchFamily="34" charset="-128"/>
                <a:ea typeface="Meiryo UI" panose="020B0604030504040204" pitchFamily="34" charset="-128"/>
              </a:rPr>
              <a:t>上げる方向は温度差が小さくなる方向だが、</a:t>
            </a:r>
            <a:r>
              <a:rPr kumimoji="1" lang="en-US" altLang="ja-JP" b="1">
                <a:latin typeface="Meiryo UI" panose="020B0604030504040204" pitchFamily="34" charset="-128"/>
                <a:ea typeface="Meiryo UI" panose="020B0604030504040204" pitchFamily="34" charset="-128"/>
              </a:rPr>
              <a:t>YF</a:t>
            </a:r>
            <a:r>
              <a:rPr kumimoji="1" lang="ja-JP" altLang="en-US" b="1">
                <a:latin typeface="Meiryo UI" panose="020B0604030504040204" pitchFamily="34" charset="-128"/>
                <a:ea typeface="Meiryo UI" panose="020B0604030504040204" pitchFamily="34" charset="-128"/>
              </a:rPr>
              <a:t>と比べ流れ方向のヒーター分布を均一にすることで温度勾配をゆるくしている</a:t>
            </a:r>
          </a:p>
        </p:txBody>
      </p:sp>
      <p:sp>
        <p:nvSpPr>
          <p:cNvPr id="3" name="矢印: 右 4">
            <a:extLst>
              <a:ext uri="{FF2B5EF4-FFF2-40B4-BE49-F238E27FC236}">
                <a16:creationId xmlns:a16="http://schemas.microsoft.com/office/drawing/2014/main" id="{CB015A05-9DF4-3D72-B0BE-078E7E7BE2A1}"/>
              </a:ext>
            </a:extLst>
          </p:cNvPr>
          <p:cNvSpPr/>
          <p:nvPr/>
        </p:nvSpPr>
        <p:spPr>
          <a:xfrm rot="16200000">
            <a:off x="10516384" y="2981736"/>
            <a:ext cx="303233" cy="32046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1285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6F5DC93A49053D45B821B74483A6F294" ma:contentTypeVersion="16" ma:contentTypeDescription="建立新的文件。" ma:contentTypeScope="" ma:versionID="fbd91f4ba4f93fb158be9f355d6cbbc9">
  <xsd:schema xmlns:xsd="http://www.w3.org/2001/XMLSchema" xmlns:xs="http://www.w3.org/2001/XMLSchema" xmlns:p="http://schemas.microsoft.com/office/2006/metadata/properties" xmlns:ns2="a1a83a22-ab24-4bb9-9b8e-534f56491e4d" xmlns:ns3="1cc0ece5-257a-4268-97fb-eb989611bcf4" targetNamespace="http://schemas.microsoft.com/office/2006/metadata/properties" ma:root="true" ma:fieldsID="d36e894ab322d40a76e811941b1a3b7d" ns2:_="" ns3:_="">
    <xsd:import namespace="a1a83a22-ab24-4bb9-9b8e-534f56491e4d"/>
    <xsd:import namespace="1cc0ece5-257a-4268-97fb-eb989611bcf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  <xsd:element ref="ns3: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a83a22-ab24-4bb9-9b8e-534f56491e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e7af65bb-07cd-4879-9322-69f347673d9e}" ma:internalName="TaxCatchAll" ma:showField="CatchAllData" ma:web="a1a83a22-ab24-4bb9-9b8e-534f56491e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c0ece5-257a-4268-97fb-eb989611bc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description="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1a83a22-ab24-4bb9-9b8e-534f56491e4d" xsi:nil="true"/>
    <lcf76f155ced4ddcb4097134ff3c332f xmlns="1cc0ece5-257a-4268-97fb-eb989611bcf4">
      <Terms xmlns="http://schemas.microsoft.com/office/infopath/2007/PartnerControls"/>
    </lcf76f155ced4ddcb4097134ff3c332f>
    <Level xmlns="1cc0ece5-257a-4268-97fb-eb989611bcf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0849B16-4E5B-42B4-A6D1-58AFC9B22F60}">
  <ds:schemaRefs>
    <ds:schemaRef ds:uri="1cc0ece5-257a-4268-97fb-eb989611bcf4"/>
    <ds:schemaRef ds:uri="a1a83a22-ab24-4bb9-9b8e-534f56491e4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4FEB2A9-C8B0-465E-93C7-EF5A2BF9651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1cc0ece5-257a-4268-97fb-eb989611bcf4"/>
    <ds:schemaRef ds:uri="http://purl.org/dc/elements/1.1/"/>
    <ds:schemaRef ds:uri="http://schemas.microsoft.com/office/2006/metadata/properties"/>
    <ds:schemaRef ds:uri="a1a83a22-ab24-4bb9-9b8e-534f56491e4d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3260B26-9CF1-4851-A6DE-17BF5EFBDA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4876</Words>
  <Application>Microsoft Office PowerPoint</Application>
  <PresentationFormat>寬螢幕</PresentationFormat>
  <Paragraphs>580</Paragraphs>
  <Slides>26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8" baseType="lpstr">
      <vt:lpstr>Meiryo UI</vt:lpstr>
      <vt:lpstr>MS PGothic</vt:lpstr>
      <vt:lpstr>游ゴシック</vt:lpstr>
      <vt:lpstr>游ゴシック</vt:lpstr>
      <vt:lpstr>微軟正黑體</vt:lpstr>
      <vt:lpstr>新細明體</vt:lpstr>
      <vt:lpstr>Arial</vt:lpstr>
      <vt:lpstr>Calibri</vt:lpstr>
      <vt:lpstr>Calibri Light</vt:lpstr>
      <vt:lpstr>Roboto</vt:lpstr>
      <vt:lpstr>Wingdings</vt:lpstr>
      <vt:lpstr>Office 佈景主題</vt:lpstr>
      <vt:lpstr>EF窯薄板報告</vt:lpstr>
      <vt:lpstr>報告テーマ</vt:lpstr>
      <vt:lpstr>薄板設定案-1</vt:lpstr>
      <vt:lpstr>薄板設定案-2</vt:lpstr>
      <vt:lpstr>薄板設定案-3</vt:lpstr>
      <vt:lpstr>PowerPoint 簡報</vt:lpstr>
      <vt:lpstr>YF、EF窯0.15t水貼実績比較</vt:lpstr>
      <vt:lpstr>EF窯平坦度対応-1</vt:lpstr>
      <vt:lpstr>EF窯平坦度対応-1</vt:lpstr>
      <vt:lpstr>EF窯平坦度対応-2</vt:lpstr>
      <vt:lpstr>EF窯平坦度操作方針</vt:lpstr>
      <vt:lpstr>EF窯薄板BOS実績(3rd)</vt:lpstr>
      <vt:lpstr>EF窯薄板BOS実績(4th與5th)</vt:lpstr>
      <vt:lpstr>EF窯薄板BOS実績</vt:lpstr>
      <vt:lpstr>EF窯薄板BOS実績</vt:lpstr>
      <vt:lpstr>欠点状況説明-Sr-Si失透物</vt:lpstr>
      <vt:lpstr>まとめ</vt:lpstr>
      <vt:lpstr>報告は以上です。ご清聴ありがとうございました。</vt:lpstr>
      <vt:lpstr>EF窯0.3t AR使用支數差異影響板折</vt:lpstr>
      <vt:lpstr>EF窯薄板回顧</vt:lpstr>
      <vt:lpstr>0.15t課題-2 平面歪</vt:lpstr>
      <vt:lpstr>薄板操作總結及今後課題</vt:lpstr>
      <vt:lpstr>EF窯0.2t水貼資料比對</vt:lpstr>
      <vt:lpstr>まとめ</vt:lpstr>
      <vt:lpstr>欠点状況説明-Sr-Si失透物</vt:lpstr>
      <vt:lpstr>YF、EF窯0.15t水貼実績比較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EF窯第1回0.2t生産状況報告</dc:title>
  <dc:creator>王 啟全(wang chichuan)/ADT/雲林・製１・素２</dc:creator>
  <cp:lastModifiedBy>陳 俊碩(chen chunshuo)/ADT/雲林・製１・生產推進</cp:lastModifiedBy>
  <cp:revision>2</cp:revision>
  <cp:lastPrinted>2023-06-29T06:47:21Z</cp:lastPrinted>
  <dcterms:created xsi:type="dcterms:W3CDTF">2023-06-26T03:37:00Z</dcterms:created>
  <dcterms:modified xsi:type="dcterms:W3CDTF">2024-12-17T08:18:08Z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0x0101006F5DC93A49053D45B821B74483A6F294</vt:lpwstr>
  </property>
  <property fmtid="{D5CDD505-2E9C-101B-9397-08002B2CF9AE}" pid="3" name="MediaServiceImageTags">
    <vt:lpwstr/>
  </property>
  <property fmtid="{D5CDD505-2E9C-101B-9397-08002B2CF9AE}" pid="4" name="MSIP_Label_9b500289-1a9c-442f-923d-4f95209608d2_Enabled">
    <vt:lpwstr>true</vt:lpwstr>
  </property>
  <property fmtid="{D5CDD505-2E9C-101B-9397-08002B2CF9AE}" pid="5" name="MSIP_Label_9b500289-1a9c-442f-923d-4f95209608d2_SetDate">
    <vt:lpwstr>2024-12-17T08:17:49Z</vt:lpwstr>
  </property>
  <property fmtid="{D5CDD505-2E9C-101B-9397-08002B2CF9AE}" pid="6" name="MSIP_Label_9b500289-1a9c-442f-923d-4f95209608d2_Method">
    <vt:lpwstr>Privileged</vt:lpwstr>
  </property>
  <property fmtid="{D5CDD505-2E9C-101B-9397-08002B2CF9AE}" pid="7" name="MSIP_Label_9b500289-1a9c-442f-923d-4f95209608d2_Name">
    <vt:lpwstr>GCEP2 - Others</vt:lpwstr>
  </property>
  <property fmtid="{D5CDD505-2E9C-101B-9397-08002B2CF9AE}" pid="8" name="MSIP_Label_9b500289-1a9c-442f-923d-4f95209608d2_SiteId">
    <vt:lpwstr>90c56ca2-d892-45ce-810d-6cf368facdb3</vt:lpwstr>
  </property>
  <property fmtid="{D5CDD505-2E9C-101B-9397-08002B2CF9AE}" pid="9" name="MSIP_Label_9b500289-1a9c-442f-923d-4f95209608d2_ActionId">
    <vt:lpwstr>2c0cbd4f-d065-42aa-9cc7-30a7c1b7de0c</vt:lpwstr>
  </property>
  <property fmtid="{D5CDD505-2E9C-101B-9397-08002B2CF9AE}" pid="10" name="MSIP_Label_9b500289-1a9c-442f-923d-4f95209608d2_ContentBits">
    <vt:lpwstr>0</vt:lpwstr>
  </property>
</Properties>
</file>